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notesMasterIdLst>
    <p:notesMasterId r:id="rId43"/>
  </p:notesMasterIdLst>
  <p:sldIdLst>
    <p:sldId id="256" r:id="rId26"/>
    <p:sldId id="259" r:id="rId27"/>
    <p:sldId id="258" r:id="rId28"/>
    <p:sldId id="260" r:id="rId29"/>
    <p:sldId id="262" r:id="rId30"/>
    <p:sldId id="263" r:id="rId31"/>
    <p:sldId id="265" r:id="rId32"/>
    <p:sldId id="266" r:id="rId33"/>
    <p:sldId id="267" r:id="rId34"/>
    <p:sldId id="268" r:id="rId35"/>
    <p:sldId id="272" r:id="rId36"/>
    <p:sldId id="264" r:id="rId37"/>
    <p:sldId id="274" r:id="rId38"/>
    <p:sldId id="269" r:id="rId39"/>
    <p:sldId id="273" r:id="rId40"/>
    <p:sldId id="270" r:id="rId41"/>
    <p:sldId id="271"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41"/>
    <p:restoredTop sz="94682"/>
  </p:normalViewPr>
  <p:slideViewPr>
    <p:cSldViewPr snapToGrid="0">
      <p:cViewPr>
        <p:scale>
          <a:sx n="145" d="100"/>
          <a:sy n="145" d="100"/>
        </p:scale>
        <p:origin x="160"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724EA-4551-E840-86D4-599B2D30220E}" type="datetimeFigureOut">
              <a:rPr lang="en-US" smtClean="0"/>
              <a:t>6/10/25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4E279-CEDD-F34D-948C-A99FA8454D7D}" type="slidenum">
              <a:rPr lang="en-US" smtClean="0"/>
              <a:t>‹#›</a:t>
            </a:fld>
            <a:endParaRPr lang="en-US"/>
          </a:p>
        </p:txBody>
      </p:sp>
    </p:spTree>
    <p:extLst>
      <p:ext uri="{BB962C8B-B14F-4D97-AF65-F5344CB8AC3E}">
        <p14:creationId xmlns:p14="http://schemas.microsoft.com/office/powerpoint/2010/main" val="2309188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4E279-CEDD-F34D-948C-A99FA8454D7D}" type="slidenum">
              <a:rPr lang="en-US" smtClean="0"/>
              <a:t>11</a:t>
            </a:fld>
            <a:endParaRPr lang="en-US"/>
          </a:p>
        </p:txBody>
      </p:sp>
    </p:spTree>
    <p:extLst>
      <p:ext uri="{BB962C8B-B14F-4D97-AF65-F5344CB8AC3E}">
        <p14:creationId xmlns:p14="http://schemas.microsoft.com/office/powerpoint/2010/main" val="171604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app.swaggerhub.com</a:t>
            </a:r>
            <a:r>
              <a:rPr lang="en-US" dirty="0"/>
              <a:t>/</a:t>
            </a:r>
            <a:r>
              <a:rPr lang="en-US" dirty="0" err="1"/>
              <a:t>apis</a:t>
            </a:r>
            <a:r>
              <a:rPr lang="en-US" dirty="0"/>
              <a:t>/</a:t>
            </a:r>
            <a:r>
              <a:rPr lang="en-US" dirty="0" err="1"/>
              <a:t>yaenterprises</a:t>
            </a:r>
            <a:r>
              <a:rPr lang="en-US" dirty="0"/>
              <a:t>/</a:t>
            </a:r>
            <a:r>
              <a:rPr lang="en-US" dirty="0" err="1"/>
              <a:t>ContactManager</a:t>
            </a:r>
            <a:r>
              <a:rPr lang="en-US" dirty="0"/>
              <a:t>/1.0.0#/</a:t>
            </a:r>
          </a:p>
        </p:txBody>
      </p:sp>
      <p:sp>
        <p:nvSpPr>
          <p:cNvPr id="4" name="Slide Number Placeholder 3"/>
          <p:cNvSpPr>
            <a:spLocks noGrp="1"/>
          </p:cNvSpPr>
          <p:nvPr>
            <p:ph type="sldNum" sz="quarter" idx="5"/>
          </p:nvPr>
        </p:nvSpPr>
        <p:spPr/>
        <p:txBody>
          <a:bodyPr/>
          <a:lstStyle/>
          <a:p>
            <a:fld id="{4774E279-CEDD-F34D-948C-A99FA8454D7D}" type="slidenum">
              <a:rPr lang="en-US" smtClean="0"/>
              <a:t>14</a:t>
            </a:fld>
            <a:endParaRPr lang="en-US"/>
          </a:p>
        </p:txBody>
      </p:sp>
    </p:spTree>
    <p:extLst>
      <p:ext uri="{BB962C8B-B14F-4D97-AF65-F5344CB8AC3E}">
        <p14:creationId xmlns:p14="http://schemas.microsoft.com/office/powerpoint/2010/main" val="2227024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http://cop4331group7.xyz/</a:t>
            </a:r>
            <a:r>
              <a:rPr lang="en-US" dirty="0" err="1"/>
              <a:t>userLogin.php</a:t>
            </a:r>
            <a:endParaRPr lang="en-US" dirty="0"/>
          </a:p>
        </p:txBody>
      </p:sp>
      <p:sp>
        <p:nvSpPr>
          <p:cNvPr id="4" name="Slide Number Placeholder 3"/>
          <p:cNvSpPr>
            <a:spLocks noGrp="1"/>
          </p:cNvSpPr>
          <p:nvPr>
            <p:ph type="sldNum" sz="quarter" idx="5"/>
          </p:nvPr>
        </p:nvSpPr>
        <p:spPr/>
        <p:txBody>
          <a:bodyPr/>
          <a:lstStyle/>
          <a:p>
            <a:fld id="{4774E279-CEDD-F34D-948C-A99FA8454D7D}" type="slidenum">
              <a:rPr lang="en-US" smtClean="0"/>
              <a:t>15</a:t>
            </a:fld>
            <a:endParaRPr lang="en-US"/>
          </a:p>
        </p:txBody>
      </p:sp>
    </p:spTree>
    <p:extLst>
      <p:ext uri="{BB962C8B-B14F-4D97-AF65-F5344CB8AC3E}">
        <p14:creationId xmlns:p14="http://schemas.microsoft.com/office/powerpoint/2010/main" val="3414173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713160" y="539640"/>
            <a:ext cx="2836440" cy="7855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2" name="PlaceHolder 1"/>
          <p:cNvSpPr>
            <a:spLocks noGrp="1"/>
          </p:cNvSpPr>
          <p:nvPr>
            <p:ph type="title"/>
          </p:nvPr>
        </p:nvSpPr>
        <p:spPr>
          <a:xfrm>
            <a:off x="713160" y="539640"/>
            <a:ext cx="2836440" cy="7855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6" name="PlaceHolder 1"/>
          <p:cNvSpPr>
            <a:spLocks noGrp="1"/>
          </p:cNvSpPr>
          <p:nvPr>
            <p:ph type="title"/>
          </p:nvPr>
        </p:nvSpPr>
        <p:spPr>
          <a:xfrm>
            <a:off x="713160" y="539640"/>
            <a:ext cx="2836440" cy="7855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1" name="PlaceHolder 1"/>
          <p:cNvSpPr>
            <a:spLocks noGrp="1"/>
          </p:cNvSpPr>
          <p:nvPr>
            <p:ph type="title"/>
          </p:nvPr>
        </p:nvSpPr>
        <p:spPr>
          <a:xfrm>
            <a:off x="713160" y="539640"/>
            <a:ext cx="2836440" cy="7855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ITLE_ONLY_1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3.xml"/><Relationship Id="rId1" Type="http://schemas.openxmlformats.org/officeDocument/2006/relationships/slideLayout" Target="../slideLayouts/slideLayout13.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3"/>
          <a:stretch/>
        </p:blipFill>
        <p:spPr>
          <a:xfrm>
            <a:off x="0" y="0"/>
            <a:ext cx="9143640" cy="5143320"/>
          </a:xfrm>
          <a:prstGeom prst="rect">
            <a:avLst/>
          </a:prstGeom>
          <a:ln w="9525">
            <a:solidFill>
              <a:srgbClr val="FFFFFF"/>
            </a:solidFill>
            <a:round/>
          </a:ln>
        </p:spPr>
      </p:pic>
      <p:sp>
        <p:nvSpPr>
          <p:cNvPr id="4" name="PlaceHolder 1"/>
          <p:cNvSpPr>
            <a:spLocks noGrp="1"/>
          </p:cNvSpPr>
          <p:nvPr>
            <p:ph type="title"/>
          </p:nvPr>
        </p:nvSpPr>
        <p:spPr>
          <a:xfrm>
            <a:off x="713160" y="539640"/>
            <a:ext cx="7717320" cy="90684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5" name="Google Shape;86;p19"/>
          <p:cNvPicPr/>
          <p:nvPr/>
        </p:nvPicPr>
        <p:blipFill>
          <a:blip r:embed="rId3"/>
          <a:stretch/>
        </p:blipFill>
        <p:spPr>
          <a:xfrm>
            <a:off x="0" y="0"/>
            <a:ext cx="9143640" cy="5143320"/>
          </a:xfrm>
          <a:prstGeom prst="rect">
            <a:avLst/>
          </a:prstGeom>
          <a:ln w="9525">
            <a:solidFill>
              <a:srgbClr val="FFFFFF"/>
            </a:solidFill>
            <a:round/>
          </a:ln>
        </p:spPr>
      </p:pic>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7" name="Google Shape;89;p20"/>
          <p:cNvPicPr/>
          <p:nvPr/>
        </p:nvPicPr>
        <p:blipFill>
          <a:blip r:embed="rId3"/>
          <a:stretch/>
        </p:blipFill>
        <p:spPr>
          <a:xfrm>
            <a:off x="0" y="0"/>
            <a:ext cx="9143640" cy="5143320"/>
          </a:xfrm>
          <a:prstGeom prst="rect">
            <a:avLst/>
          </a:prstGeom>
          <a:ln w="9525">
            <a:solidFill>
              <a:srgbClr val="FFFFFF"/>
            </a:solidFill>
            <a:round/>
          </a:ln>
        </p:spPr>
      </p:pic>
      <p:sp>
        <p:nvSpPr>
          <p:cNvPr id="2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9" name="Google Shape;13;p3"/>
          <p:cNvPicPr/>
          <p:nvPr/>
        </p:nvPicPr>
        <p:blipFill>
          <a:blip r:embed="rId3"/>
          <a:srcRect t="31118" r="31120"/>
          <a:stretch/>
        </p:blipFill>
        <p:spPr>
          <a:xfrm>
            <a:off x="0" y="0"/>
            <a:ext cx="9143640" cy="5143320"/>
          </a:xfrm>
          <a:prstGeom prst="rect">
            <a:avLst/>
          </a:prstGeom>
          <a:ln w="9525">
            <a:solidFill>
              <a:srgbClr val="FFFFFF"/>
            </a:solidFill>
            <a:round/>
          </a:ln>
        </p:spPr>
      </p:pic>
      <p:sp>
        <p:nvSpPr>
          <p:cNvPr id="30" name="PlaceHolder 1"/>
          <p:cNvSpPr>
            <a:spLocks noGrp="1"/>
          </p:cNvSpPr>
          <p:nvPr>
            <p:ph type="title"/>
          </p:nvPr>
        </p:nvSpPr>
        <p:spPr>
          <a:xfrm>
            <a:off x="713160" y="3585240"/>
            <a:ext cx="7717320" cy="101844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31" name="PlaceHolder 2"/>
          <p:cNvSpPr>
            <a:spLocks noGrp="1"/>
          </p:cNvSpPr>
          <p:nvPr>
            <p:ph type="title"/>
          </p:nvPr>
        </p:nvSpPr>
        <p:spPr>
          <a:xfrm>
            <a:off x="713160" y="499680"/>
            <a:ext cx="1267200" cy="684360"/>
          </a:xfrm>
          <a:prstGeom prst="rect">
            <a:avLst/>
          </a:prstGeom>
          <a:noFill/>
          <a:ln w="0">
            <a:noFill/>
          </a:ln>
        </p:spPr>
        <p:txBody>
          <a:bodyPr lIns="91440" tIns="91440" rIns="91440" bIns="91440" anchor="b">
            <a:noAutofit/>
          </a:bodyPr>
          <a:lstStyle/>
          <a:p>
            <a:pPr indent="0">
              <a:lnSpc>
                <a:spcPct val="100000"/>
              </a:lnSpc>
              <a:buNone/>
            </a:pPr>
            <a:r>
              <a:rPr lang="fr-FR" sz="4000" b="0" strike="noStrike" spc="-1">
                <a:solidFill>
                  <a:schemeClr val="dk1"/>
                </a:solidFill>
                <a:latin typeface="Syne SemiBold"/>
                <a:ea typeface="Syne SemiBold"/>
              </a:rPr>
              <a:t>xx%</a:t>
            </a:r>
            <a:endParaRPr lang="fr-FR" sz="4000" b="0" strike="noStrike" spc="-1">
              <a:solidFill>
                <a:schemeClr val="dk1"/>
              </a:solidFill>
              <a:latin typeface="Arial"/>
            </a:endParaRPr>
          </a:p>
        </p:txBody>
      </p:sp>
      <p:sp>
        <p:nvSpPr>
          <p:cNvPr id="3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3" name="Google Shape;104;p21"/>
          <p:cNvPicPr/>
          <p:nvPr/>
        </p:nvPicPr>
        <p:blipFill>
          <a:blip r:embed="rId3"/>
          <a:stretch/>
        </p:blipFill>
        <p:spPr>
          <a:xfrm>
            <a:off x="0" y="0"/>
            <a:ext cx="9143640" cy="5143320"/>
          </a:xfrm>
          <a:prstGeom prst="rect">
            <a:avLst/>
          </a:prstGeom>
          <a:ln w="9525">
            <a:solidFill>
              <a:srgbClr val="FFFFFF"/>
            </a:solidFill>
            <a:round/>
          </a:ln>
        </p:spPr>
      </p:pic>
      <p:sp>
        <p:nvSpPr>
          <p:cNvPr id="34" name="PlaceHolder 1"/>
          <p:cNvSpPr>
            <a:spLocks noGrp="1"/>
          </p:cNvSpPr>
          <p:nvPr>
            <p:ph type="title"/>
          </p:nvPr>
        </p:nvSpPr>
        <p:spPr>
          <a:xfrm>
            <a:off x="713160" y="539640"/>
            <a:ext cx="2836440" cy="78552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35" name="Google Shape;107;p21"/>
          <p:cNvSpPr/>
          <p:nvPr/>
        </p:nvSpPr>
        <p:spPr>
          <a:xfrm>
            <a:off x="5004360" y="3649680"/>
            <a:ext cx="3426120" cy="6231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spcBef>
                <a:spcPts val="300"/>
              </a:spcBef>
              <a:tabLst>
                <a:tab pos="0" algn="l"/>
              </a:tabLst>
            </a:pPr>
            <a:r>
              <a:rPr lang="en" sz="1000" b="1" strike="noStrike" spc="-1">
                <a:solidFill>
                  <a:schemeClr val="dk1"/>
                </a:solidFill>
                <a:latin typeface="Open Sans"/>
                <a:ea typeface="Open Sans"/>
              </a:rPr>
              <a:t>CREDITS:</a:t>
            </a:r>
            <a:r>
              <a:rPr lang="en" sz="1000" b="0" strike="noStrike" spc="-1">
                <a:solidFill>
                  <a:schemeClr val="dk1"/>
                </a:solidFill>
                <a:latin typeface="Open Sans"/>
                <a:ea typeface="Open Sans"/>
              </a:rPr>
              <a:t> This presentation template was created by </a:t>
            </a:r>
            <a:r>
              <a:rPr lang="en" sz="1000" b="1" u="sng" strike="noStrike" spc="-1">
                <a:solidFill>
                  <a:schemeClr val="hlink"/>
                </a:solidFill>
                <a:uFillTx/>
                <a:latin typeface="Open Sans"/>
                <a:ea typeface="Open Sans"/>
                <a:hlinkClick r:id="rId4"/>
              </a:rPr>
              <a:t>Slidesgo</a:t>
            </a:r>
            <a:r>
              <a:rPr lang="en" sz="1000" b="0" strike="noStrike" spc="-1">
                <a:solidFill>
                  <a:schemeClr val="dk1"/>
                </a:solidFill>
                <a:latin typeface="Open Sans"/>
                <a:ea typeface="Open Sans"/>
              </a:rPr>
              <a:t>, and includes icons by </a:t>
            </a:r>
            <a:r>
              <a:rPr lang="en" sz="1000" b="1" u="sng" strike="noStrike" spc="-1">
                <a:solidFill>
                  <a:schemeClr val="dk1"/>
                </a:solidFill>
                <a:uFillTx/>
                <a:latin typeface="Open Sans"/>
                <a:ea typeface="Open Sans"/>
                <a:hlinkClick r:id="rId5"/>
              </a:rPr>
              <a:t>Flaticon</a:t>
            </a:r>
            <a:r>
              <a:rPr lang="en" sz="1000" b="0" strike="noStrike" spc="-1">
                <a:solidFill>
                  <a:schemeClr val="dk1"/>
                </a:solidFill>
                <a:latin typeface="Open Sans"/>
                <a:ea typeface="Open Sans"/>
              </a:rPr>
              <a:t>, and infographics &amp; images by </a:t>
            </a:r>
            <a:r>
              <a:rPr lang="en" sz="1000" b="1" u="sng" strike="noStrike" spc="-1">
                <a:solidFill>
                  <a:schemeClr val="dk1"/>
                </a:solidFill>
                <a:uFillTx/>
                <a:latin typeface="Open Sans"/>
                <a:ea typeface="Open Sans"/>
                <a:hlinkClick r:id="rId6"/>
              </a:rPr>
              <a:t>Freepik</a:t>
            </a:r>
            <a:r>
              <a:rPr lang="en" sz="1000" b="0" u="sng" strike="noStrike" spc="-1">
                <a:solidFill>
                  <a:schemeClr val="dk1"/>
                </a:solidFill>
                <a:uFillTx/>
                <a:latin typeface="Open Sans"/>
                <a:ea typeface="Open Sans"/>
              </a:rPr>
              <a:t> </a:t>
            </a:r>
            <a:endParaRPr lang="en-US" sz="1000" b="0" strike="noStrike" spc="-1">
              <a:solidFill>
                <a:srgbClr val="FFFFFF"/>
              </a:solidFill>
              <a:latin typeface="OpenSymbol"/>
            </a:endParaRPr>
          </a:p>
        </p:txBody>
      </p:sp>
      <p:sp>
        <p:nvSpPr>
          <p:cNvPr id="3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7" name="Google Shape;109;p22"/>
          <p:cNvPicPr/>
          <p:nvPr/>
        </p:nvPicPr>
        <p:blipFill>
          <a:blip r:embed="rId3"/>
          <a:stretch/>
        </p:blipFill>
        <p:spPr>
          <a:xfrm>
            <a:off x="0" y="0"/>
            <a:ext cx="9143640" cy="5143320"/>
          </a:xfrm>
          <a:prstGeom prst="rect">
            <a:avLst/>
          </a:prstGeom>
          <a:ln w="9525">
            <a:solidFill>
              <a:srgbClr val="FFFFFF"/>
            </a:solidFill>
            <a:round/>
          </a:ln>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8" name="Google Shape;111;p23"/>
          <p:cNvPicPr/>
          <p:nvPr/>
        </p:nvPicPr>
        <p:blipFill>
          <a:blip r:embed="rId3"/>
          <a:stretch/>
        </p:blipFill>
        <p:spPr>
          <a:xfrm>
            <a:off x="0" y="0"/>
            <a:ext cx="9143640" cy="5143320"/>
          </a:xfrm>
          <a:prstGeom prst="rect">
            <a:avLst/>
          </a:prstGeom>
          <a:ln w="9525">
            <a:solidFill>
              <a:srgbClr val="FFFFFF"/>
            </a:solidFill>
            <a:round/>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9" name="Google Shape;17;p4"/>
          <p:cNvPicPr/>
          <p:nvPr/>
        </p:nvPicPr>
        <p:blipFill>
          <a:blip r:embed="rId3"/>
          <a:stretch/>
        </p:blipFill>
        <p:spPr>
          <a:xfrm>
            <a:off x="0" y="0"/>
            <a:ext cx="9143640" cy="5143320"/>
          </a:xfrm>
          <a:prstGeom prst="rect">
            <a:avLst/>
          </a:prstGeom>
          <a:ln w="9525">
            <a:solidFill>
              <a:srgbClr val="FFFFFF"/>
            </a:solidFill>
            <a:round/>
          </a:ln>
        </p:spPr>
      </p:pic>
      <p:sp>
        <p:nvSpPr>
          <p:cNvPr id="4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1" name="PlaceHolder 2"/>
          <p:cNvSpPr>
            <a:spLocks noGrp="1"/>
          </p:cNvSpPr>
          <p:nvPr>
            <p:ph type="body"/>
          </p:nvPr>
        </p:nvSpPr>
        <p:spPr>
          <a:xfrm>
            <a:off x="720000" y="121572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21;p5"/>
          <p:cNvPicPr/>
          <p:nvPr/>
        </p:nvPicPr>
        <p:blipFill>
          <a:blip r:embed="rId3"/>
          <a:stretch/>
        </p:blipFill>
        <p:spPr>
          <a:xfrm>
            <a:off x="0" y="0"/>
            <a:ext cx="9143640" cy="5143320"/>
          </a:xfrm>
          <a:prstGeom prst="rect">
            <a:avLst/>
          </a:prstGeom>
          <a:ln w="9525">
            <a:solidFill>
              <a:srgbClr val="FFFFFF"/>
            </a:solidFill>
            <a:round/>
          </a:ln>
        </p:spPr>
      </p:pic>
      <p:sp>
        <p:nvSpPr>
          <p:cNvPr id="45" name="PlaceHolder 1"/>
          <p:cNvSpPr>
            <a:spLocks noGrp="1"/>
          </p:cNvSpPr>
          <p:nvPr>
            <p:ph type="title"/>
          </p:nvPr>
        </p:nvSpPr>
        <p:spPr>
          <a:xfrm>
            <a:off x="720000" y="3644280"/>
            <a:ext cx="2954880" cy="959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9" name="Google Shape;28;p6"/>
          <p:cNvPicPr/>
          <p:nvPr/>
        </p:nvPicPr>
        <p:blipFill>
          <a:blip r:embed="rId3"/>
          <a:stretch/>
        </p:blipFill>
        <p:spPr>
          <a:xfrm>
            <a:off x="0" y="0"/>
            <a:ext cx="9143640" cy="5143320"/>
          </a:xfrm>
          <a:prstGeom prst="rect">
            <a:avLst/>
          </a:prstGeom>
          <a:ln w="9525">
            <a:solidFill>
              <a:srgbClr val="FFFFFF"/>
            </a:solidFill>
            <a:round/>
          </a:ln>
        </p:spPr>
      </p:pic>
      <p:sp>
        <p:nvSpPr>
          <p:cNvPr id="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2" name="Google Shape;31;p7"/>
          <p:cNvPicPr/>
          <p:nvPr/>
        </p:nvPicPr>
        <p:blipFill>
          <a:blip r:embed="rId3"/>
          <a:stretch/>
        </p:blipFill>
        <p:spPr>
          <a:xfrm>
            <a:off x="0" y="0"/>
            <a:ext cx="9143640" cy="5143320"/>
          </a:xfrm>
          <a:prstGeom prst="rect">
            <a:avLst/>
          </a:prstGeom>
          <a:ln w="9525">
            <a:solidFill>
              <a:srgbClr val="FFFFFF"/>
            </a:solidFill>
            <a:round/>
          </a:ln>
        </p:spPr>
      </p:pic>
      <p:sp>
        <p:nvSpPr>
          <p:cNvPr id="53" name="PlaceHolder 1"/>
          <p:cNvSpPr>
            <a:spLocks noGrp="1"/>
          </p:cNvSpPr>
          <p:nvPr>
            <p:ph type="title"/>
          </p:nvPr>
        </p:nvSpPr>
        <p:spPr>
          <a:xfrm>
            <a:off x="811800" y="539640"/>
            <a:ext cx="4294440" cy="57240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sp>
        <p:nvSpPr>
          <p:cNvPr id="54" name="PlaceHolder 2"/>
          <p:cNvSpPr>
            <a:spLocks noGrp="1"/>
          </p:cNvSpPr>
          <p:nvPr>
            <p:ph type="body"/>
          </p:nvPr>
        </p:nvSpPr>
        <p:spPr>
          <a:xfrm>
            <a:off x="0" y="1476720"/>
            <a:ext cx="4294440" cy="3666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 name="Google Shape;46;p11"/>
          <p:cNvPicPr/>
          <p:nvPr/>
        </p:nvPicPr>
        <p:blipFill>
          <a:blip r:embed="rId3"/>
          <a:stretch/>
        </p:blipFill>
        <p:spPr>
          <a:xfrm>
            <a:off x="0" y="0"/>
            <a:ext cx="9143640" cy="5143320"/>
          </a:xfrm>
          <a:prstGeom prst="rect">
            <a:avLst/>
          </a:prstGeom>
          <a:ln w="9525">
            <a:solidFill>
              <a:srgbClr val="FFFFFF"/>
            </a:solidFill>
            <a:round/>
          </a:ln>
        </p:spPr>
      </p:pic>
      <p:sp>
        <p:nvSpPr>
          <p:cNvPr id="6" name="PlaceHolder 1"/>
          <p:cNvSpPr>
            <a:spLocks noGrp="1"/>
          </p:cNvSpPr>
          <p:nvPr>
            <p:ph type="title"/>
          </p:nvPr>
        </p:nvSpPr>
        <p:spPr>
          <a:xfrm>
            <a:off x="713160" y="539640"/>
            <a:ext cx="6575760" cy="92952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Syne SemiBold"/>
                <a:ea typeface="Syne SemiBold"/>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5" name="Google Shape;36;p8"/>
          <p:cNvPicPr/>
          <p:nvPr/>
        </p:nvPicPr>
        <p:blipFill>
          <a:blip r:embed="rId3"/>
          <a:srcRect t="31118" r="31120"/>
          <a:stretch/>
        </p:blipFill>
        <p:spPr>
          <a:xfrm>
            <a:off x="0" y="0"/>
            <a:ext cx="9143640" cy="5143320"/>
          </a:xfrm>
          <a:prstGeom prst="rect">
            <a:avLst/>
          </a:prstGeom>
          <a:ln w="9525">
            <a:solidFill>
              <a:srgbClr val="FFFFFF"/>
            </a:solidFill>
            <a:round/>
          </a:ln>
        </p:spPr>
      </p:pic>
      <p:sp>
        <p:nvSpPr>
          <p:cNvPr id="56" name="PlaceHolder 1"/>
          <p:cNvSpPr>
            <a:spLocks noGrp="1"/>
          </p:cNvSpPr>
          <p:nvPr>
            <p:ph type="title"/>
          </p:nvPr>
        </p:nvSpPr>
        <p:spPr>
          <a:xfrm>
            <a:off x="2318040" y="1307160"/>
            <a:ext cx="45079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7" name="Google Shape;39;p9"/>
          <p:cNvPicPr/>
          <p:nvPr/>
        </p:nvPicPr>
        <p:blipFill>
          <a:blip r:embed="rId3"/>
          <a:stretch/>
        </p:blipFill>
        <p:spPr>
          <a:xfrm>
            <a:off x="0" y="0"/>
            <a:ext cx="9143640" cy="5143320"/>
          </a:xfrm>
          <a:prstGeom prst="rect">
            <a:avLst/>
          </a:prstGeom>
          <a:ln w="9525">
            <a:solidFill>
              <a:srgbClr val="FFFFFF"/>
            </a:solidFill>
            <a:round/>
          </a:ln>
        </p:spPr>
      </p:pic>
      <p:sp>
        <p:nvSpPr>
          <p:cNvPr id="58" name="PlaceHolder 1"/>
          <p:cNvSpPr>
            <a:spLocks noGrp="1"/>
          </p:cNvSpPr>
          <p:nvPr>
            <p:ph type="title"/>
          </p:nvPr>
        </p:nvSpPr>
        <p:spPr>
          <a:xfrm>
            <a:off x="2135520" y="1189080"/>
            <a:ext cx="4872600" cy="196416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9"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60" name="PlaceHolder 2"/>
          <p:cNvSpPr>
            <a:spLocks noGrp="1"/>
          </p:cNvSpPr>
          <p:nvPr>
            <p:ph type="title"/>
          </p:nvPr>
        </p:nvSpPr>
        <p:spPr>
          <a:xfrm>
            <a:off x="720000" y="4014360"/>
            <a:ext cx="7703640" cy="572400"/>
          </a:xfrm>
          <a:prstGeom prst="rect">
            <a:avLst/>
          </a:prstGeom>
          <a:solidFill>
            <a:schemeClr val="accent2"/>
          </a:solid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1" name="Google Shape;117;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2"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3" name="Google Shape;120;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65"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 name="Google Shape;51;p13"/>
          <p:cNvPicPr/>
          <p:nvPr/>
        </p:nvPicPr>
        <p:blipFill>
          <a:blip r:embed="rId3"/>
          <a:stretch/>
        </p:blipFill>
        <p:spPr>
          <a:xfrm>
            <a:off x="0" y="0"/>
            <a:ext cx="9143640" cy="5143320"/>
          </a:xfrm>
          <a:prstGeom prst="rect">
            <a:avLst/>
          </a:prstGeom>
          <a:ln w="9525">
            <a:solidFill>
              <a:srgbClr val="FFFFFF"/>
            </a:solidFill>
            <a:round/>
          </a:ln>
        </p:spPr>
      </p:pic>
      <p:sp>
        <p:nvSpPr>
          <p:cNvPr id="8" name="PlaceHolder 1"/>
          <p:cNvSpPr>
            <a:spLocks noGrp="1"/>
          </p:cNvSpPr>
          <p:nvPr>
            <p:ph type="title"/>
          </p:nvPr>
        </p:nvSpPr>
        <p:spPr>
          <a:xfrm>
            <a:off x="713160" y="539640"/>
            <a:ext cx="3686040" cy="6199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 name="PlaceHolder 2"/>
          <p:cNvSpPr>
            <a:spLocks noGrp="1"/>
          </p:cNvSpPr>
          <p:nvPr>
            <p:ph type="title"/>
          </p:nvPr>
        </p:nvSpPr>
        <p:spPr>
          <a:xfrm>
            <a:off x="4494600" y="1951200"/>
            <a:ext cx="1013040" cy="619920"/>
          </a:xfrm>
          <a:prstGeom prst="rect">
            <a:avLst/>
          </a:prstGeom>
          <a:noFill/>
          <a:ln w="0">
            <a:noFill/>
          </a:ln>
        </p:spPr>
        <p:txBody>
          <a:bodyPr lIns="91440" tIns="91440" rIns="91440" bIns="91440" anchor="ctr">
            <a:noAutofit/>
          </a:bodyPr>
          <a:lstStyle/>
          <a:p>
            <a:pPr indent="0" algn="r">
              <a:lnSpc>
                <a:spcPct val="100000"/>
              </a:lnSpc>
              <a:buNone/>
            </a:pPr>
            <a:r>
              <a:rPr lang="fr-FR" sz="2600" b="0" strike="noStrike" spc="-1">
                <a:solidFill>
                  <a:schemeClr val="dk1"/>
                </a:solidFill>
                <a:latin typeface="Syne Medium"/>
                <a:ea typeface="Syne Medium"/>
              </a:rPr>
              <a:t>xx%</a:t>
            </a:r>
            <a:endParaRPr lang="fr-FR" sz="2600" b="0" strike="noStrike" spc="-1">
              <a:solidFill>
                <a:schemeClr val="dk1"/>
              </a:solidFill>
              <a:latin typeface="Arial"/>
            </a:endParaRPr>
          </a:p>
        </p:txBody>
      </p:sp>
      <p:sp>
        <p:nvSpPr>
          <p:cNvPr id="10" name="PlaceHolder 3"/>
          <p:cNvSpPr>
            <a:spLocks noGrp="1"/>
          </p:cNvSpPr>
          <p:nvPr>
            <p:ph type="title"/>
          </p:nvPr>
        </p:nvSpPr>
        <p:spPr>
          <a:xfrm>
            <a:off x="4494600" y="3306240"/>
            <a:ext cx="1013040" cy="619920"/>
          </a:xfrm>
          <a:prstGeom prst="rect">
            <a:avLst/>
          </a:prstGeom>
          <a:noFill/>
          <a:ln w="0">
            <a:noFill/>
          </a:ln>
        </p:spPr>
        <p:txBody>
          <a:bodyPr lIns="91440" tIns="91440" rIns="91440" bIns="91440" anchor="ctr">
            <a:noAutofit/>
          </a:bodyPr>
          <a:lstStyle/>
          <a:p>
            <a:pPr indent="0" algn="r">
              <a:lnSpc>
                <a:spcPct val="100000"/>
              </a:lnSpc>
              <a:buNone/>
            </a:pPr>
            <a:r>
              <a:rPr lang="fr-FR" sz="2600" b="0" strike="noStrike" spc="-1">
                <a:solidFill>
                  <a:schemeClr val="dk1"/>
                </a:solidFill>
                <a:latin typeface="Syne Medium"/>
                <a:ea typeface="Syne Medium"/>
              </a:rPr>
              <a:t>xx%</a:t>
            </a:r>
            <a:endParaRPr lang="fr-FR" sz="2600" b="0" strike="noStrike" spc="-1">
              <a:solidFill>
                <a:schemeClr val="dk1"/>
              </a:solidFill>
              <a:latin typeface="Arial"/>
            </a:endParaRPr>
          </a:p>
        </p:txBody>
      </p:sp>
      <p:sp>
        <p:nvSpPr>
          <p:cNvPr id="11" name="PlaceHolder 4"/>
          <p:cNvSpPr>
            <a:spLocks noGrp="1"/>
          </p:cNvSpPr>
          <p:nvPr>
            <p:ph type="title"/>
          </p:nvPr>
        </p:nvSpPr>
        <p:spPr>
          <a:xfrm>
            <a:off x="4494600" y="2628720"/>
            <a:ext cx="1013040" cy="619920"/>
          </a:xfrm>
          <a:prstGeom prst="rect">
            <a:avLst/>
          </a:prstGeom>
          <a:noFill/>
          <a:ln w="0">
            <a:noFill/>
          </a:ln>
        </p:spPr>
        <p:txBody>
          <a:bodyPr lIns="91440" tIns="91440" rIns="91440" bIns="91440" anchor="ctr">
            <a:noAutofit/>
          </a:bodyPr>
          <a:lstStyle/>
          <a:p>
            <a:pPr indent="0" algn="r">
              <a:lnSpc>
                <a:spcPct val="100000"/>
              </a:lnSpc>
              <a:buNone/>
            </a:pPr>
            <a:r>
              <a:rPr lang="fr-FR" sz="2600" b="0" strike="noStrike" spc="-1">
                <a:solidFill>
                  <a:schemeClr val="dk1"/>
                </a:solidFill>
                <a:latin typeface="Syne Medium"/>
                <a:ea typeface="Syne Medium"/>
              </a:rPr>
              <a:t>xx%</a:t>
            </a:r>
            <a:endParaRPr lang="fr-FR" sz="2600" b="0" strike="noStrike" spc="-1">
              <a:solidFill>
                <a:schemeClr val="dk1"/>
              </a:solidFill>
              <a:latin typeface="Arial"/>
            </a:endParaRPr>
          </a:p>
        </p:txBody>
      </p:sp>
      <p:sp>
        <p:nvSpPr>
          <p:cNvPr id="12" name="PlaceHolder 5"/>
          <p:cNvSpPr>
            <a:spLocks noGrp="1"/>
          </p:cNvSpPr>
          <p:nvPr>
            <p:ph type="title"/>
          </p:nvPr>
        </p:nvSpPr>
        <p:spPr>
          <a:xfrm>
            <a:off x="4494600" y="3983760"/>
            <a:ext cx="1013040" cy="619920"/>
          </a:xfrm>
          <a:prstGeom prst="rect">
            <a:avLst/>
          </a:prstGeom>
          <a:noFill/>
          <a:ln w="0">
            <a:noFill/>
          </a:ln>
        </p:spPr>
        <p:txBody>
          <a:bodyPr lIns="91440" tIns="91440" rIns="91440" bIns="91440" anchor="ctr">
            <a:noAutofit/>
          </a:bodyPr>
          <a:lstStyle/>
          <a:p>
            <a:pPr indent="0" algn="r">
              <a:lnSpc>
                <a:spcPct val="100000"/>
              </a:lnSpc>
              <a:buNone/>
            </a:pPr>
            <a:r>
              <a:rPr lang="fr-FR" sz="2600" b="0" strike="noStrike" spc="-1">
                <a:solidFill>
                  <a:schemeClr val="dk1"/>
                </a:solidFill>
                <a:latin typeface="Syne Medium"/>
                <a:ea typeface="Syne Medium"/>
              </a:rPr>
              <a:t>xx%</a:t>
            </a:r>
            <a:endParaRPr lang="fr-FR" sz="26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 name="Google Shape;62;p14"/>
          <p:cNvPicPr/>
          <p:nvPr/>
        </p:nvPicPr>
        <p:blipFill>
          <a:blip r:embed="rId3"/>
          <a:stretch/>
        </p:blipFill>
        <p:spPr>
          <a:xfrm>
            <a:off x="0" y="0"/>
            <a:ext cx="9143640" cy="5143320"/>
          </a:xfrm>
          <a:prstGeom prst="rect">
            <a:avLst/>
          </a:prstGeom>
          <a:ln w="9525">
            <a:solidFill>
              <a:srgbClr val="FFFFFF"/>
            </a:solidFill>
            <a:round/>
          </a:ln>
        </p:spPr>
      </p:pic>
      <p:sp>
        <p:nvSpPr>
          <p:cNvPr id="14" name="PlaceHolder 1"/>
          <p:cNvSpPr>
            <a:spLocks noGrp="1"/>
          </p:cNvSpPr>
          <p:nvPr>
            <p:ph type="title"/>
          </p:nvPr>
        </p:nvSpPr>
        <p:spPr>
          <a:xfrm>
            <a:off x="811800" y="539640"/>
            <a:ext cx="7618320" cy="57240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sp>
        <p:nvSpPr>
          <p:cNvPr id="15" name="PlaceHolder 2"/>
          <p:cNvSpPr>
            <a:spLocks noGrp="1"/>
          </p:cNvSpPr>
          <p:nvPr>
            <p:ph type="body"/>
          </p:nvPr>
        </p:nvSpPr>
        <p:spPr>
          <a:xfrm>
            <a:off x="0" y="1476720"/>
            <a:ext cx="4294440" cy="3666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 name="Google Shape;67;p15"/>
          <p:cNvPicPr/>
          <p:nvPr/>
        </p:nvPicPr>
        <p:blipFill>
          <a:blip r:embed="rId3"/>
          <a:stretch/>
        </p:blipFill>
        <p:spPr>
          <a:xfrm>
            <a:off x="0" y="0"/>
            <a:ext cx="9143640" cy="5143320"/>
          </a:xfrm>
          <a:prstGeom prst="rect">
            <a:avLst/>
          </a:prstGeom>
          <a:ln w="9525">
            <a:solidFill>
              <a:srgbClr val="FFFFFF"/>
            </a:solidFill>
            <a:round/>
          </a:ln>
        </p:spPr>
      </p:pic>
      <p:sp>
        <p:nvSpPr>
          <p:cNvPr id="17" name="PlaceHolder 1"/>
          <p:cNvSpPr>
            <a:spLocks noGrp="1"/>
          </p:cNvSpPr>
          <p:nvPr>
            <p:ph type="title"/>
          </p:nvPr>
        </p:nvSpPr>
        <p:spPr>
          <a:xfrm>
            <a:off x="762840" y="794520"/>
            <a:ext cx="76183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8" name="PlaceHolder 2"/>
          <p:cNvSpPr>
            <a:spLocks noGrp="1"/>
          </p:cNvSpPr>
          <p:nvPr>
            <p:ph type="body"/>
          </p:nvPr>
        </p:nvSpPr>
        <p:spPr>
          <a:xfrm>
            <a:off x="3184920" y="2398680"/>
            <a:ext cx="5195880" cy="19501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9" name="Google Shape;71;p16"/>
          <p:cNvPicPr/>
          <p:nvPr/>
        </p:nvPicPr>
        <p:blipFill>
          <a:blip r:embed="rId3"/>
          <a:stretch/>
        </p:blipFill>
        <p:spPr>
          <a:xfrm>
            <a:off x="0" y="0"/>
            <a:ext cx="9143640" cy="5143320"/>
          </a:xfrm>
          <a:prstGeom prst="rect">
            <a:avLst/>
          </a:prstGeom>
          <a:ln w="9525">
            <a:solidFill>
              <a:srgbClr val="FFFFFF"/>
            </a:solidFill>
            <a:round/>
          </a:ln>
        </p:spPr>
      </p:pic>
      <p:sp>
        <p:nvSpPr>
          <p:cNvPr id="2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 name="Google Shape;80;p17"/>
          <p:cNvPicPr/>
          <p:nvPr/>
        </p:nvPicPr>
        <p:blipFill>
          <a:blip r:embed="rId3"/>
          <a:stretch/>
        </p:blipFill>
        <p:spPr>
          <a:xfrm>
            <a:off x="0" y="0"/>
            <a:ext cx="9143640" cy="5143320"/>
          </a:xfrm>
          <a:prstGeom prst="rect">
            <a:avLst/>
          </a:prstGeom>
          <a:ln w="9525">
            <a:solidFill>
              <a:srgbClr val="FFFFFF"/>
            </a:solidFill>
            <a:round/>
          </a:ln>
        </p:spPr>
      </p:pic>
      <p:sp>
        <p:nvSpPr>
          <p:cNvPr id="2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3" name="Google Shape;83;p18"/>
          <p:cNvPicPr/>
          <p:nvPr/>
        </p:nvPicPr>
        <p:blipFill>
          <a:blip r:embed="rId3"/>
          <a:stretch/>
        </p:blipFill>
        <p:spPr>
          <a:xfrm>
            <a:off x="0" y="0"/>
            <a:ext cx="9143640" cy="5143320"/>
          </a:xfrm>
          <a:prstGeom prst="rect">
            <a:avLst/>
          </a:prstGeom>
          <a:ln w="9525">
            <a:solidFill>
              <a:srgbClr val="FFFFFF"/>
            </a:solidFill>
            <a:round/>
          </a:ln>
        </p:spPr>
      </p:pic>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cop4331group7.xyz/userLogin.php"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PlaceHolder 1"/>
          <p:cNvSpPr>
            <a:spLocks noGrp="1"/>
          </p:cNvSpPr>
          <p:nvPr>
            <p:ph type="subTitle"/>
          </p:nvPr>
        </p:nvSpPr>
        <p:spPr>
          <a:xfrm>
            <a:off x="5391000" y="3943440"/>
            <a:ext cx="3038040" cy="657000"/>
          </a:xfrm>
          <a:prstGeom prst="rect">
            <a:avLst/>
          </a:prstGeom>
          <a:noFill/>
          <a:ln w="0">
            <a:noFill/>
          </a:ln>
        </p:spPr>
        <p:txBody>
          <a:bodyPr lIns="91440" tIns="91440" rIns="91440" bIns="91440" anchor="t">
            <a:normAutofit lnSpcReduction="10000"/>
          </a:bodyPr>
          <a:lstStyle/>
          <a:p>
            <a:pPr algn="r">
              <a:lnSpc>
                <a:spcPct val="100000"/>
              </a:lnSpc>
              <a:tabLst>
                <a:tab pos="0" algn="l"/>
              </a:tabLst>
            </a:pPr>
            <a:r>
              <a:rPr lang="en" sz="1600" b="0" strike="noStrike" spc="-1" dirty="0">
                <a:solidFill>
                  <a:schemeClr val="dk1"/>
                </a:solidFill>
                <a:latin typeface="Albert Sans"/>
                <a:ea typeface="Albert Sans"/>
              </a:rPr>
              <a:t>A Comprehensive Overview of Our Modern Web Application Design</a:t>
            </a:r>
            <a:endParaRPr lang="en-US" sz="1600" b="0" strike="noStrike" spc="-1" dirty="0">
              <a:solidFill>
                <a:srgbClr val="FFFFFF"/>
              </a:solidFill>
              <a:latin typeface="OpenSymbol"/>
            </a:endParaRPr>
          </a:p>
        </p:txBody>
      </p:sp>
      <p:sp>
        <p:nvSpPr>
          <p:cNvPr id="67" name="PlaceHolder 2"/>
          <p:cNvSpPr>
            <a:spLocks noGrp="1"/>
          </p:cNvSpPr>
          <p:nvPr>
            <p:ph type="title"/>
          </p:nvPr>
        </p:nvSpPr>
        <p:spPr>
          <a:xfrm>
            <a:off x="714240" y="542880"/>
            <a:ext cx="7714800" cy="90468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0" strike="noStrike" spc="-1">
                <a:solidFill>
                  <a:schemeClr val="dk1"/>
                </a:solidFill>
                <a:latin typeface="Syne SemiBold"/>
                <a:ea typeface="Syne SemiBold"/>
              </a:rPr>
              <a:t>Nexus Contact Manager</a:t>
            </a:r>
            <a:endParaRPr lang="fr-FR" sz="5000" b="0" strike="noStrike" spc="-1">
              <a:solidFill>
                <a:schemeClr val="dk1"/>
              </a:solidFill>
              <a:latin typeface="Arial"/>
            </a:endParaRPr>
          </a:p>
        </p:txBody>
      </p:sp>
      <p:sp>
        <p:nvSpPr>
          <p:cNvPr id="68" name="Google Shape;129;p28"/>
          <p:cNvSpPr/>
          <p:nvPr/>
        </p:nvSpPr>
        <p:spPr>
          <a:xfrm>
            <a:off x="304920" y="4600440"/>
            <a:ext cx="1123560" cy="3663720"/>
          </a:xfrm>
          <a:prstGeom prst="rect">
            <a:avLst/>
          </a:prstGeom>
          <a:noFill/>
          <a:ln w="0">
            <a:noFill/>
          </a:ln>
        </p:spPr>
        <p:style>
          <a:lnRef idx="0">
            <a:scrgbClr r="0" g="0" b="0"/>
          </a:lnRef>
          <a:fillRef idx="0">
            <a:scrgbClr r="0" g="0" b="0"/>
          </a:fillRef>
          <a:effectRef idx="0">
            <a:scrgbClr r="0" g="0" b="0"/>
          </a:effectRef>
          <a:fontRef idx="minor"/>
        </p:style>
        <p:txBody>
          <a:bodyPr lIns="870823080" tIns="916200" rIns="870823080" bIns="916200" anchor="t">
            <a:spAutoFit/>
          </a:bodyPr>
          <a:lstStyle/>
          <a:p>
            <a:pPr defTabSz="914400">
              <a:lnSpc>
                <a:spcPct val="100000"/>
              </a:lnSpc>
              <a:tabLst>
                <a:tab pos="0" algn="l"/>
              </a:tabLst>
            </a:pPr>
            <a:r>
              <a:rPr lang="en" sz="1000" b="0" strike="noStrike" spc="-1">
                <a:solidFill>
                  <a:schemeClr val="dk1"/>
                </a:solidFill>
                <a:latin typeface="Arial"/>
              </a:rPr>
              <a:t>Company name</a:t>
            </a:r>
            <a:endParaRPr lang="en-US" sz="1000" b="0" strike="noStrike" spc="-1">
              <a:solidFill>
                <a:srgbClr val="FFFFFF"/>
              </a:solidFill>
              <a:latin typeface="OpenSymbol"/>
            </a:endParaRPr>
          </a:p>
        </p:txBody>
      </p:sp>
      <p:cxnSp>
        <p:nvCxnSpPr>
          <p:cNvPr id="69" name="Google Shape;130;p28"/>
          <p:cNvCxnSpPr/>
          <p:nvPr/>
        </p:nvCxnSpPr>
        <p:spPr>
          <a:xfrm>
            <a:off x="1430640" y="4799880"/>
            <a:ext cx="8245800" cy="360"/>
          </a:xfrm>
          <a:prstGeom prst="straightConnector1">
            <a:avLst/>
          </a:prstGeom>
          <a:ln w="9525">
            <a:solidFill>
              <a:srgbClr val="FFFFFF"/>
            </a:solidFill>
            <a:roun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809640" y="542880"/>
            <a:ext cx="761976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2600" b="0" strike="noStrike" spc="-1">
                <a:solidFill>
                  <a:schemeClr val="dk1"/>
                </a:solidFill>
                <a:latin typeface="Syne SemiBold"/>
                <a:ea typeface="Syne SemiBold"/>
              </a:rPr>
              <a:t>Use Case Diagrams</a:t>
            </a:r>
            <a:endParaRPr lang="fr-FR" sz="2600" b="0" strike="noStrike" spc="-1">
              <a:solidFill>
                <a:schemeClr val="dk1"/>
              </a:solidFill>
              <a:latin typeface="Arial"/>
            </a:endParaRPr>
          </a:p>
        </p:txBody>
      </p:sp>
      <p:pic>
        <p:nvPicPr>
          <p:cNvPr id="3" name="Picture 2" descr="A computer screen shot of a diagram&#10;&#10;AI-generated content may be incorrect.">
            <a:extLst>
              <a:ext uri="{FF2B5EF4-FFF2-40B4-BE49-F238E27FC236}">
                <a16:creationId xmlns:a16="http://schemas.microsoft.com/office/drawing/2014/main" id="{FA0080F7-A808-C8C2-FB57-D27B148B5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591" y="834630"/>
            <a:ext cx="4690537" cy="37659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500E8-D25F-8E0C-D12B-7AF424DDAD77}"/>
            </a:ext>
          </a:extLst>
        </p:cNvPr>
        <p:cNvGrpSpPr/>
        <p:nvPr/>
      </p:nvGrpSpPr>
      <p:grpSpPr>
        <a:xfrm>
          <a:off x="0" y="0"/>
          <a:ext cx="0" cy="0"/>
          <a:chOff x="0" y="0"/>
          <a:chExt cx="0" cy="0"/>
        </a:xfrm>
      </p:grpSpPr>
      <p:sp>
        <p:nvSpPr>
          <p:cNvPr id="101" name="PlaceHolder 1">
            <a:extLst>
              <a:ext uri="{FF2B5EF4-FFF2-40B4-BE49-F238E27FC236}">
                <a16:creationId xmlns:a16="http://schemas.microsoft.com/office/drawing/2014/main" id="{1A0380DC-43AB-C4FE-3DBB-A4186D92BF0F}"/>
              </a:ext>
            </a:extLst>
          </p:cNvPr>
          <p:cNvSpPr>
            <a:spLocks noGrp="1"/>
          </p:cNvSpPr>
          <p:nvPr>
            <p:ph type="title"/>
          </p:nvPr>
        </p:nvSpPr>
        <p:spPr>
          <a:xfrm>
            <a:off x="187848" y="213696"/>
            <a:ext cx="761976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2600" spc="-1" dirty="0">
                <a:solidFill>
                  <a:schemeClr val="dk1"/>
                </a:solidFill>
                <a:latin typeface="Syne SemiBold"/>
              </a:rPr>
              <a:t>Entity Relationship Diagram</a:t>
            </a:r>
            <a:endParaRPr lang="fr-FR" sz="2600" b="0" strike="noStrike" spc="-1" dirty="0">
              <a:solidFill>
                <a:schemeClr val="dk1"/>
              </a:solidFill>
              <a:latin typeface="Arial"/>
            </a:endParaRPr>
          </a:p>
        </p:txBody>
      </p:sp>
      <p:pic>
        <p:nvPicPr>
          <p:cNvPr id="3076" name="Picture 4">
            <a:extLst>
              <a:ext uri="{FF2B5EF4-FFF2-40B4-BE49-F238E27FC236}">
                <a16:creationId xmlns:a16="http://schemas.microsoft.com/office/drawing/2014/main" id="{93730FC1-7872-84AE-A9A9-C918FA32C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962" y="885342"/>
            <a:ext cx="6066693" cy="40444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4882A6-F5EC-C258-8746-8203C6AC5CFB}"/>
              </a:ext>
            </a:extLst>
          </p:cNvPr>
          <p:cNvSpPr txBox="1"/>
          <p:nvPr/>
        </p:nvSpPr>
        <p:spPr>
          <a:xfrm>
            <a:off x="292344" y="1046284"/>
            <a:ext cx="2406893" cy="2123658"/>
          </a:xfrm>
          <a:prstGeom prst="rect">
            <a:avLst/>
          </a:prstGeom>
          <a:noFill/>
        </p:spPr>
        <p:txBody>
          <a:bodyPr wrap="square" rtlCol="0">
            <a:spAutoFit/>
          </a:bodyPr>
          <a:lstStyle/>
          <a:p>
            <a:r>
              <a:rPr lang="en-US" dirty="0"/>
              <a:t>Relationship:</a:t>
            </a:r>
          </a:p>
          <a:p>
            <a:pPr marL="285750" indent="-285750">
              <a:buFont typeface="Arial" panose="020B0604020202020204" pitchFamily="34" charset="0"/>
              <a:buChar char="•"/>
            </a:pPr>
            <a:r>
              <a:rPr lang="en-US" sz="1200" dirty="0"/>
              <a:t>One to Many Relationship</a:t>
            </a:r>
          </a:p>
          <a:p>
            <a:pPr lvl="1"/>
            <a:r>
              <a:rPr lang="en-US" sz="1200" dirty="0"/>
              <a:t>A single User (ID) can have Multiple </a:t>
            </a:r>
            <a:r>
              <a:rPr lang="en-US" sz="1200" dirty="0" err="1"/>
              <a:t>Conacts</a:t>
            </a:r>
            <a:endParaRPr lang="en-US" sz="1200" dirty="0"/>
          </a:p>
          <a:p>
            <a:pPr marL="742950" lvl="1" indent="-285750">
              <a:buFont typeface="Arial" panose="020B0604020202020204" pitchFamily="34" charset="0"/>
              <a:buChar char="•"/>
            </a:pPr>
            <a:r>
              <a:rPr lang="en-US" sz="1200" dirty="0" err="1"/>
              <a:t>UserID</a:t>
            </a:r>
            <a:r>
              <a:rPr lang="en-US" sz="1200" dirty="0"/>
              <a:t> in the Contacts table acts as a foreign key referencing ID of the Users Table</a:t>
            </a:r>
          </a:p>
          <a:p>
            <a:pPr marL="742950" lvl="1"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3A2EACCE-9DF7-8C91-767B-4AEE2CFCBB7A}"/>
              </a:ext>
            </a:extLst>
          </p:cNvPr>
          <p:cNvSpPr txBox="1"/>
          <p:nvPr/>
        </p:nvSpPr>
        <p:spPr>
          <a:xfrm>
            <a:off x="292344" y="3059723"/>
            <a:ext cx="2406893" cy="1569660"/>
          </a:xfrm>
          <a:prstGeom prst="rect">
            <a:avLst/>
          </a:prstGeom>
          <a:noFill/>
        </p:spPr>
        <p:txBody>
          <a:bodyPr wrap="square" rtlCol="0">
            <a:spAutoFit/>
          </a:bodyPr>
          <a:lstStyle/>
          <a:p>
            <a:r>
              <a:rPr lang="en-US" dirty="0"/>
              <a:t>Purpose:</a:t>
            </a:r>
          </a:p>
          <a:p>
            <a:endParaRPr lang="en-US" dirty="0"/>
          </a:p>
          <a:p>
            <a:r>
              <a:rPr lang="en-US" sz="1200" dirty="0"/>
              <a:t>This structure ensures that every contact is associated with one user, this is ideal for personal contact managers or CRM Style applications</a:t>
            </a:r>
          </a:p>
        </p:txBody>
      </p:sp>
    </p:spTree>
    <p:extLst>
      <p:ext uri="{BB962C8B-B14F-4D97-AF65-F5344CB8AC3E}">
        <p14:creationId xmlns:p14="http://schemas.microsoft.com/office/powerpoint/2010/main" val="105066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237984" y="238080"/>
            <a:ext cx="761976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2600" b="0" strike="noStrike" spc="-1" dirty="0">
                <a:solidFill>
                  <a:schemeClr val="dk1"/>
                </a:solidFill>
                <a:latin typeface="Syne SemiBold"/>
                <a:ea typeface="Syne SemiBold"/>
              </a:rPr>
              <a:t>Lighthouse Reports</a:t>
            </a:r>
            <a:endParaRPr lang="fr-FR" sz="2600" b="0" strike="noStrike" spc="-1" dirty="0">
              <a:solidFill>
                <a:schemeClr val="dk1"/>
              </a:solidFill>
              <a:latin typeface="Arial"/>
            </a:endParaRPr>
          </a:p>
        </p:txBody>
      </p:sp>
      <p:pic>
        <p:nvPicPr>
          <p:cNvPr id="4" name="Picture 3" descr="A screenshot of a device&#10;&#10;AI-generated content may be incorrect.">
            <a:extLst>
              <a:ext uri="{FF2B5EF4-FFF2-40B4-BE49-F238E27FC236}">
                <a16:creationId xmlns:a16="http://schemas.microsoft.com/office/drawing/2014/main" id="{142644C1-1536-0144-6431-324A1D424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256" y="1191971"/>
            <a:ext cx="6571488" cy="27595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85EA61-A776-9AEA-45A5-DC3D75D60808}"/>
              </a:ext>
            </a:extLst>
          </p:cNvPr>
          <p:cNvSpPr txBox="1"/>
          <p:nvPr/>
        </p:nvSpPr>
        <p:spPr>
          <a:xfrm>
            <a:off x="2959085" y="378177"/>
            <a:ext cx="2185214" cy="369332"/>
          </a:xfrm>
          <a:prstGeom prst="rect">
            <a:avLst/>
          </a:prstGeom>
          <a:noFill/>
        </p:spPr>
        <p:txBody>
          <a:bodyPr wrap="none" rtlCol="0">
            <a:spAutoFit/>
          </a:bodyPr>
          <a:lstStyle/>
          <a:p>
            <a:r>
              <a:rPr lang="en-US" dirty="0"/>
              <a:t>Color </a:t>
            </a:r>
            <a:r>
              <a:rPr lang="en-US" dirty="0" err="1"/>
              <a:t>Pallete</a:t>
            </a:r>
            <a:r>
              <a:rPr lang="en-US" dirty="0"/>
              <a:t> Demo</a:t>
            </a:r>
          </a:p>
        </p:txBody>
      </p:sp>
      <p:pic>
        <p:nvPicPr>
          <p:cNvPr id="5122" name="Picture 2" descr="Image">
            <a:extLst>
              <a:ext uri="{FF2B5EF4-FFF2-40B4-BE49-F238E27FC236}">
                <a16:creationId xmlns:a16="http://schemas.microsoft.com/office/drawing/2014/main" id="{809D95E5-DAB6-056A-193F-DAE28435F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5" y="2655277"/>
            <a:ext cx="4274007" cy="24070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a:extLst>
              <a:ext uri="{FF2B5EF4-FFF2-40B4-BE49-F238E27FC236}">
                <a16:creationId xmlns:a16="http://schemas.microsoft.com/office/drawing/2014/main" id="{CF35F681-1508-881C-8C0A-DA4A0DF70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155" y="1117561"/>
            <a:ext cx="4730260" cy="2345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156E1A-0477-C7CF-D1D8-685903015C18}"/>
              </a:ext>
            </a:extLst>
          </p:cNvPr>
          <p:cNvSpPr txBox="1"/>
          <p:nvPr/>
        </p:nvSpPr>
        <p:spPr>
          <a:xfrm>
            <a:off x="189508" y="958417"/>
            <a:ext cx="2769577" cy="1569660"/>
          </a:xfrm>
          <a:prstGeom prst="rect">
            <a:avLst/>
          </a:prstGeom>
          <a:noFill/>
        </p:spPr>
        <p:txBody>
          <a:bodyPr wrap="square" rtlCol="0">
            <a:spAutoFit/>
          </a:bodyPr>
          <a:lstStyle/>
          <a:p>
            <a:r>
              <a:rPr lang="en-US" sz="1200" dirty="0"/>
              <a:t>Selected and validated our color palette not just for aesthetics, but for accessibility, emotional alignment, and consistent UX. </a:t>
            </a:r>
          </a:p>
          <a:p>
            <a:endParaRPr lang="en-US" sz="1200" dirty="0"/>
          </a:p>
          <a:p>
            <a:r>
              <a:rPr lang="en-US" sz="1200" dirty="0"/>
              <a:t>This makes the app feel intuitive, professional, and scalable — all key pillars of enterprise-ready design</a:t>
            </a:r>
          </a:p>
        </p:txBody>
      </p:sp>
      <p:sp>
        <p:nvSpPr>
          <p:cNvPr id="4" name="TextBox 3">
            <a:extLst>
              <a:ext uri="{FF2B5EF4-FFF2-40B4-BE49-F238E27FC236}">
                <a16:creationId xmlns:a16="http://schemas.microsoft.com/office/drawing/2014/main" id="{4F024F92-B8F0-8AF3-25CB-6A32BB37CC2C}"/>
              </a:ext>
            </a:extLst>
          </p:cNvPr>
          <p:cNvSpPr txBox="1"/>
          <p:nvPr/>
        </p:nvSpPr>
        <p:spPr>
          <a:xfrm>
            <a:off x="5403199" y="3858804"/>
            <a:ext cx="1929586" cy="1015663"/>
          </a:xfrm>
          <a:prstGeom prst="rect">
            <a:avLst/>
          </a:prstGeom>
          <a:noFill/>
        </p:spPr>
        <p:txBody>
          <a:bodyPr wrap="square" rtlCol="0">
            <a:spAutoFit/>
          </a:bodyPr>
          <a:lstStyle/>
          <a:p>
            <a:r>
              <a:rPr lang="en-US" sz="1200" dirty="0">
                <a:solidFill>
                  <a:schemeClr val="accent6">
                    <a:lumMod val="50000"/>
                  </a:schemeClr>
                </a:solidFill>
              </a:rPr>
              <a:t>Dark Gray</a:t>
            </a:r>
            <a:r>
              <a:rPr lang="en-US" sz="1200" dirty="0"/>
              <a:t> - #2E2E2E</a:t>
            </a:r>
          </a:p>
          <a:p>
            <a:r>
              <a:rPr lang="en-US" sz="1200" dirty="0">
                <a:solidFill>
                  <a:schemeClr val="bg1">
                    <a:lumMod val="40000"/>
                    <a:lumOff val="60000"/>
                  </a:schemeClr>
                </a:solidFill>
              </a:rPr>
              <a:t>Blue</a:t>
            </a:r>
            <a:r>
              <a:rPr lang="en-US" sz="1200" dirty="0"/>
              <a:t> - #3E5F9C</a:t>
            </a:r>
          </a:p>
          <a:p>
            <a:r>
              <a:rPr lang="en-US" sz="1200" dirty="0">
                <a:solidFill>
                  <a:srgbClr val="00B050"/>
                </a:solidFill>
              </a:rPr>
              <a:t>Green</a:t>
            </a:r>
            <a:r>
              <a:rPr lang="en-US" sz="1200" dirty="0"/>
              <a:t> - #4CB877</a:t>
            </a:r>
          </a:p>
          <a:p>
            <a:r>
              <a:rPr lang="en-US" sz="1200" dirty="0">
                <a:solidFill>
                  <a:srgbClr val="FF0000"/>
                </a:solidFill>
              </a:rPr>
              <a:t>Red</a:t>
            </a:r>
            <a:r>
              <a:rPr lang="en-US" sz="1200" dirty="0"/>
              <a:t> - #F75A5A</a:t>
            </a:r>
          </a:p>
          <a:p>
            <a:r>
              <a:rPr lang="en-US" sz="1200" dirty="0">
                <a:solidFill>
                  <a:srgbClr val="FFFF00"/>
                </a:solidFill>
              </a:rPr>
              <a:t>Yellow</a:t>
            </a:r>
            <a:r>
              <a:rPr lang="en-US" sz="1200" dirty="0"/>
              <a:t> - #F7D543</a:t>
            </a:r>
          </a:p>
        </p:txBody>
      </p:sp>
    </p:spTree>
    <p:extLst>
      <p:ext uri="{BB962C8B-B14F-4D97-AF65-F5344CB8AC3E}">
        <p14:creationId xmlns:p14="http://schemas.microsoft.com/office/powerpoint/2010/main" val="240239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762120" y="790560"/>
            <a:ext cx="761976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dirty="0">
                <a:solidFill>
                  <a:schemeClr val="dk1"/>
                </a:solidFill>
                <a:latin typeface="Syne SemiBold"/>
                <a:ea typeface="Syne SemiBold"/>
              </a:rPr>
              <a:t>API Demo through </a:t>
            </a:r>
            <a:r>
              <a:rPr lang="en" sz="4000" b="0" strike="noStrike" spc="-1" dirty="0" err="1">
                <a:solidFill>
                  <a:schemeClr val="dk1"/>
                </a:solidFill>
                <a:latin typeface="Syne SemiBold"/>
                <a:ea typeface="Syne SemiBold"/>
              </a:rPr>
              <a:t>Swaggerhub</a:t>
            </a:r>
            <a:endParaRPr lang="fr-FR" sz="4000" b="0" strike="noStrike" spc="-1" dirty="0">
              <a:solidFill>
                <a:schemeClr val="dk1"/>
              </a:solidFill>
              <a:latin typeface="Arial"/>
            </a:endParaRPr>
          </a:p>
        </p:txBody>
      </p:sp>
      <p:sp>
        <p:nvSpPr>
          <p:cNvPr id="104" name="PlaceHolder 2"/>
          <p:cNvSpPr>
            <a:spLocks noGrp="1"/>
          </p:cNvSpPr>
          <p:nvPr>
            <p:ph/>
          </p:nvPr>
        </p:nvSpPr>
        <p:spPr>
          <a:xfrm>
            <a:off x="3181320" y="2400480"/>
            <a:ext cx="5200200" cy="1952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err="1">
                <a:solidFill>
                  <a:schemeClr val="dk1"/>
                </a:solidFill>
                <a:latin typeface="Albert Sans"/>
                <a:ea typeface="Albert Sans"/>
              </a:rPr>
              <a:t>SwaggerHub</a:t>
            </a:r>
            <a:r>
              <a:rPr lang="en" sz="1200" b="0" strike="noStrike" spc="-1" dirty="0">
                <a:solidFill>
                  <a:schemeClr val="dk1"/>
                </a:solidFill>
                <a:latin typeface="Albert Sans"/>
                <a:ea typeface="Albert Sans"/>
              </a:rPr>
              <a:t> documentation created for API endpoint of the Nexus Contact Manager, detailing the endpoint's functionality, request parameters, and response structure. This documentation is crucial for ensuring seamless integration by third-party developers.</a:t>
            </a:r>
          </a:p>
          <a:p>
            <a:pPr indent="0">
              <a:lnSpc>
                <a:spcPct val="100000"/>
              </a:lnSpc>
              <a:buNone/>
              <a:tabLst>
                <a:tab pos="0" algn="l"/>
              </a:tabLst>
            </a:pPr>
            <a:endParaRPr lang="en" sz="1200" spc="-1" dirty="0">
              <a:solidFill>
                <a:schemeClr val="dk1"/>
              </a:solidFill>
              <a:latin typeface="Albert Sans"/>
            </a:endParaRPr>
          </a:p>
          <a:p>
            <a:pPr indent="0">
              <a:lnSpc>
                <a:spcPct val="100000"/>
              </a:lnSpc>
              <a:buNone/>
              <a:tabLst>
                <a:tab pos="0" algn="l"/>
              </a:tabLst>
            </a:pPr>
            <a:r>
              <a:rPr lang="fr-FR" sz="1200" spc="-1" dirty="0">
                <a:solidFill>
                  <a:schemeClr val="tx1">
                    <a:lumMod val="95000"/>
                  </a:schemeClr>
                </a:solidFill>
              </a:rPr>
              <a:t>https://</a:t>
            </a:r>
            <a:r>
              <a:rPr lang="fr-FR" sz="1200" spc="-1" dirty="0" err="1">
                <a:solidFill>
                  <a:schemeClr val="tx1">
                    <a:lumMod val="95000"/>
                  </a:schemeClr>
                </a:solidFill>
              </a:rPr>
              <a:t>app.swaggerhub.com</a:t>
            </a:r>
            <a:r>
              <a:rPr lang="fr-FR" sz="1200" spc="-1" dirty="0">
                <a:solidFill>
                  <a:schemeClr val="tx1">
                    <a:lumMod val="95000"/>
                  </a:schemeClr>
                </a:solidFill>
              </a:rPr>
              <a:t>/apis/</a:t>
            </a:r>
            <a:r>
              <a:rPr lang="fr-FR" sz="1200" spc="-1" dirty="0" err="1">
                <a:solidFill>
                  <a:schemeClr val="tx1">
                    <a:lumMod val="95000"/>
                  </a:schemeClr>
                </a:solidFill>
              </a:rPr>
              <a:t>yaenterprises</a:t>
            </a:r>
            <a:r>
              <a:rPr lang="fr-FR" sz="1200" spc="-1" dirty="0">
                <a:solidFill>
                  <a:schemeClr val="tx1">
                    <a:lumMod val="95000"/>
                  </a:schemeClr>
                </a:solidFill>
              </a:rPr>
              <a:t>/</a:t>
            </a:r>
            <a:r>
              <a:rPr lang="fr-FR" sz="1200" spc="-1" dirty="0" err="1">
                <a:solidFill>
                  <a:schemeClr val="tx1">
                    <a:lumMod val="95000"/>
                  </a:schemeClr>
                </a:solidFill>
              </a:rPr>
              <a:t>ContactManager</a:t>
            </a:r>
            <a:r>
              <a:rPr lang="fr-FR" sz="1200" spc="-1" dirty="0">
                <a:solidFill>
                  <a:schemeClr val="tx1">
                    <a:lumMod val="95000"/>
                  </a:schemeClr>
                </a:solidFill>
              </a:rPr>
              <a:t>/1.0.0#/</a:t>
            </a:r>
            <a:endParaRPr lang="fr-FR" sz="1200" b="0" strike="noStrike" spc="-1" dirty="0">
              <a:solidFill>
                <a:schemeClr val="tx1">
                  <a:lumMod val="95000"/>
                </a:schemeClr>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618866-6A93-D68A-5409-54AE08D120A2}"/>
              </a:ext>
            </a:extLst>
          </p:cNvPr>
          <p:cNvSpPr txBox="1"/>
          <p:nvPr/>
        </p:nvSpPr>
        <p:spPr>
          <a:xfrm>
            <a:off x="1617786" y="852854"/>
            <a:ext cx="4158760" cy="369332"/>
          </a:xfrm>
          <a:prstGeom prst="rect">
            <a:avLst/>
          </a:prstGeom>
          <a:noFill/>
        </p:spPr>
        <p:txBody>
          <a:bodyPr wrap="square" rtlCol="0">
            <a:spAutoFit/>
          </a:bodyPr>
          <a:lstStyle/>
          <a:p>
            <a:r>
              <a:rPr lang="en-US" dirty="0"/>
              <a:t>Nexus Application Demo</a:t>
            </a:r>
          </a:p>
        </p:txBody>
      </p:sp>
      <p:sp>
        <p:nvSpPr>
          <p:cNvPr id="6" name="TextBox 5">
            <a:extLst>
              <a:ext uri="{FF2B5EF4-FFF2-40B4-BE49-F238E27FC236}">
                <a16:creationId xmlns:a16="http://schemas.microsoft.com/office/drawing/2014/main" id="{39294B63-9204-8AB7-4E81-91C5660B396E}"/>
              </a:ext>
            </a:extLst>
          </p:cNvPr>
          <p:cNvSpPr txBox="1"/>
          <p:nvPr/>
        </p:nvSpPr>
        <p:spPr>
          <a:xfrm>
            <a:off x="3622431" y="2628900"/>
            <a:ext cx="1454565" cy="369332"/>
          </a:xfrm>
          <a:prstGeom prst="rect">
            <a:avLst/>
          </a:prstGeom>
          <a:noFill/>
        </p:spPr>
        <p:txBody>
          <a:bodyPr wrap="none" rtlCol="0">
            <a:spAutoFit/>
          </a:bodyPr>
          <a:lstStyle/>
          <a:p>
            <a:r>
              <a:rPr lang="en-US" dirty="0">
                <a:hlinkClick r:id="rId3"/>
              </a:rPr>
              <a:t>TRY IT OUT</a:t>
            </a:r>
            <a:endParaRPr lang="en-US" dirty="0"/>
          </a:p>
        </p:txBody>
      </p:sp>
    </p:spTree>
    <p:extLst>
      <p:ext uri="{BB962C8B-B14F-4D97-AF65-F5344CB8AC3E}">
        <p14:creationId xmlns:p14="http://schemas.microsoft.com/office/powerpoint/2010/main" val="71064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Google Shape;157;p31"/>
          <p:cNvPicPr/>
          <p:nvPr/>
        </p:nvPicPr>
        <p:blipFill>
          <a:blip r:embed="rId2"/>
          <a:srcRect l="16568" r="16573"/>
          <a:stretch/>
        </p:blipFill>
        <p:spPr>
          <a:xfrm>
            <a:off x="0" y="1476720"/>
            <a:ext cx="4294440" cy="3666240"/>
          </a:xfrm>
          <a:prstGeom prst="rect">
            <a:avLst/>
          </a:prstGeom>
          <a:ln w="0">
            <a:noFill/>
          </a:ln>
        </p:spPr>
      </p:pic>
      <p:sp>
        <p:nvSpPr>
          <p:cNvPr id="106" name="PlaceHolder 1"/>
          <p:cNvSpPr>
            <a:spLocks noGrp="1"/>
          </p:cNvSpPr>
          <p:nvPr>
            <p:ph type="title"/>
          </p:nvPr>
        </p:nvSpPr>
        <p:spPr>
          <a:xfrm>
            <a:off x="809640" y="542880"/>
            <a:ext cx="761976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2600" b="0" strike="noStrike" spc="-1" dirty="0">
                <a:solidFill>
                  <a:schemeClr val="dk1"/>
                </a:solidFill>
                <a:latin typeface="Syne SemiBold"/>
                <a:ea typeface="Syne SemiBold"/>
              </a:rPr>
              <a:t>Conclusions</a:t>
            </a:r>
            <a:endParaRPr lang="fr-FR" sz="2600" b="0" strike="noStrike" spc="-1" dirty="0">
              <a:solidFill>
                <a:schemeClr val="dk1"/>
              </a:solidFill>
              <a:latin typeface="Arial"/>
            </a:endParaRPr>
          </a:p>
        </p:txBody>
      </p:sp>
      <p:sp>
        <p:nvSpPr>
          <p:cNvPr id="107" name="PlaceHolder 2"/>
          <p:cNvSpPr>
            <a:spLocks noGrp="1"/>
          </p:cNvSpPr>
          <p:nvPr>
            <p:ph type="subTitle"/>
          </p:nvPr>
        </p:nvSpPr>
        <p:spPr>
          <a:xfrm>
            <a:off x="4924440" y="1476360"/>
            <a:ext cx="3604098" cy="2480178"/>
          </a:xfrm>
          <a:prstGeom prst="rect">
            <a:avLst/>
          </a:prstGeom>
          <a:noFill/>
          <a:ln w="0">
            <a:noFill/>
          </a:ln>
        </p:spPr>
        <p:txBody>
          <a:bodyPr lIns="91440" tIns="91440" rIns="91440" bIns="91440" anchor="t">
            <a:normAutofit fontScale="92500" lnSpcReduction="10000"/>
          </a:bodyPr>
          <a:lstStyle/>
          <a:p>
            <a:r>
              <a:rPr lang="en-US" sz="1200" dirty="0"/>
              <a:t>This project demonstrated not only our ability to build a fully functional web application from the ground up, but also our ability to collaborate effectively across roles — from frontend to backend and deployment. We successfully implemented core features like contact management, authentication, and database connectivity, while following best practices for usability, accessibility, and deployment.</a:t>
            </a:r>
          </a:p>
          <a:p>
            <a:r>
              <a:rPr lang="en-US" sz="1200" dirty="0"/>
              <a:t>This experience highlighted the importance of version control, user experience, and iterative problem-solving. We walked away with a deeper understanding of how real-world systems come together — and what it takes to build something that works, scales, and delivers value.</a:t>
            </a:r>
          </a:p>
          <a:p>
            <a:pPr indent="0" algn="ctr">
              <a:buNone/>
            </a:pPr>
            <a:endParaRPr lang="en-US" sz="1200" b="0" strike="noStrike" spc="-1" dirty="0">
              <a:solidFill>
                <a:schemeClr val="dk1"/>
              </a:solidFill>
              <a:latin typeface="Albert Sans"/>
              <a:ea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714240" y="542880"/>
            <a:ext cx="3421992" cy="7902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spc="-1" dirty="0">
                <a:solidFill>
                  <a:schemeClr val="dk1"/>
                </a:solidFill>
                <a:latin typeface="Syne SemiBold"/>
              </a:rPr>
              <a:t>THANK YOU</a:t>
            </a:r>
            <a:endParaRPr lang="fr-FR" sz="5000" b="0" strike="noStrike" spc="-1" dirty="0">
              <a:solidFill>
                <a:schemeClr val="dk1"/>
              </a:solidFill>
              <a:latin typeface="Arial"/>
            </a:endParaRPr>
          </a:p>
        </p:txBody>
      </p:sp>
      <p:sp>
        <p:nvSpPr>
          <p:cNvPr id="109" name="PlaceHolder 2"/>
          <p:cNvSpPr>
            <a:spLocks noGrp="1"/>
          </p:cNvSpPr>
          <p:nvPr>
            <p:ph type="subTitle"/>
          </p:nvPr>
        </p:nvSpPr>
        <p:spPr>
          <a:xfrm>
            <a:off x="714240" y="1324080"/>
            <a:ext cx="2838240" cy="10569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1" strike="noStrike" spc="-1" dirty="0">
                <a:solidFill>
                  <a:schemeClr val="dk1"/>
                </a:solidFill>
                <a:latin typeface="Albert Sans"/>
              </a:rPr>
              <a:t>Questions?</a:t>
            </a:r>
            <a:endParaRPr lang="en-US" sz="1400" b="0" strike="noStrike" spc="-1" dirty="0">
              <a:solidFill>
                <a:srgbClr val="FFFFFF"/>
              </a:solidFill>
              <a:latin typeface="OpenSymbol"/>
            </a:endParaRPr>
          </a:p>
        </p:txBody>
      </p:sp>
      <p:grpSp>
        <p:nvGrpSpPr>
          <p:cNvPr id="110" name="Google Shape;303;p42"/>
          <p:cNvGrpSpPr/>
          <p:nvPr/>
        </p:nvGrpSpPr>
        <p:grpSpPr>
          <a:xfrm>
            <a:off x="6273360" y="3321720"/>
            <a:ext cx="275760" cy="275760"/>
            <a:chOff x="6273360" y="3321720"/>
            <a:chExt cx="275760" cy="275760"/>
          </a:xfrm>
        </p:grpSpPr>
        <p:sp>
          <p:nvSpPr>
            <p:cNvPr id="111" name="Google Shape;304;p42"/>
            <p:cNvSpPr/>
            <p:nvPr/>
          </p:nvSpPr>
          <p:spPr>
            <a:xfrm>
              <a:off x="6273360" y="332172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2" name="Google Shape;305;p42"/>
            <p:cNvSpPr/>
            <p:nvPr/>
          </p:nvSpPr>
          <p:spPr>
            <a:xfrm>
              <a:off x="6337440" y="338724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3" name="Google Shape;306;p42"/>
            <p:cNvSpPr/>
            <p:nvPr/>
          </p:nvSpPr>
          <p:spPr>
            <a:xfrm>
              <a:off x="6467040" y="335736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8720" bIns="1872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4" name="Google Shape;307;p42"/>
          <p:cNvGrpSpPr/>
          <p:nvPr/>
        </p:nvGrpSpPr>
        <p:grpSpPr>
          <a:xfrm>
            <a:off x="7139160" y="3340440"/>
            <a:ext cx="266400" cy="238320"/>
            <a:chOff x="7139160" y="3340440"/>
            <a:chExt cx="266400" cy="238320"/>
          </a:xfrm>
        </p:grpSpPr>
        <p:sp>
          <p:nvSpPr>
            <p:cNvPr id="115" name="Google Shape;308;p42"/>
            <p:cNvSpPr/>
            <p:nvPr/>
          </p:nvSpPr>
          <p:spPr>
            <a:xfrm>
              <a:off x="7148520" y="342468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6" name="Google Shape;309;p42"/>
            <p:cNvSpPr/>
            <p:nvPr/>
          </p:nvSpPr>
          <p:spPr>
            <a:xfrm>
              <a:off x="7139160" y="334044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7" name="Google Shape;310;p42"/>
            <p:cNvSpPr/>
            <p:nvPr/>
          </p:nvSpPr>
          <p:spPr>
            <a:xfrm>
              <a:off x="7241760" y="342468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18" name="Google Shape;311;p42"/>
          <p:cNvSpPr/>
          <p:nvPr/>
        </p:nvSpPr>
        <p:spPr>
          <a:xfrm>
            <a:off x="8003160" y="3340800"/>
            <a:ext cx="291240" cy="237600"/>
          </a:xfrm>
          <a:custGeom>
            <a:avLst/>
            <a:gdLst>
              <a:gd name="textAreaLeft" fmla="*/ 0 w 291240"/>
              <a:gd name="textAreaRight" fmla="*/ 291600 w 291240"/>
              <a:gd name="textAreaTop" fmla="*/ 0 h 237600"/>
              <a:gd name="textAreaBottom" fmla="*/ 237960 h 237600"/>
            </a:gdLst>
            <a:ahLst/>
            <a:cxnLst/>
            <a:rect l="textAreaLeft" t="textAreaTop" r="textAreaRight" b="textAreaBottom"/>
            <a:pathLst>
              <a:path w="7144" h="5835">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9" name="Google Shape;312;p42"/>
          <p:cNvSpPr/>
          <p:nvPr/>
        </p:nvSpPr>
        <p:spPr>
          <a:xfrm>
            <a:off x="4276800" y="4343400"/>
            <a:ext cx="415260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algn="r" defTabSz="914400">
              <a:lnSpc>
                <a:spcPct val="100000"/>
              </a:lnSpc>
              <a:tabLst>
                <a:tab pos="0" algn="l"/>
              </a:tabLst>
            </a:pPr>
            <a:r>
              <a:rPr lang="en" sz="1000" b="0" strike="noStrike" spc="-1">
                <a:solidFill>
                  <a:schemeClr val="dk1"/>
                </a:solidFill>
                <a:latin typeface="Arial"/>
              </a:rPr>
              <a:t>+00 000 000 000</a:t>
            </a:r>
            <a:endParaRPr lang="en-US" sz="1000" b="0" strike="noStrike" spc="-1">
              <a:solidFill>
                <a:srgbClr val="FFFFFF"/>
              </a:solidFill>
              <a:latin typeface="OpenSymbol"/>
            </a:endParaRPr>
          </a:p>
        </p:txBody>
      </p:sp>
      <p:sp>
        <p:nvSpPr>
          <p:cNvPr id="120" name="Google Shape;313;p42"/>
          <p:cNvSpPr/>
          <p:nvPr/>
        </p:nvSpPr>
        <p:spPr>
          <a:xfrm>
            <a:off x="304920" y="4600440"/>
            <a:ext cx="1123560" cy="390240"/>
          </a:xfrm>
          <a:prstGeom prst="rect">
            <a:avLst/>
          </a:prstGeom>
          <a:noFill/>
          <a:ln w="0">
            <a:noFill/>
          </a:ln>
        </p:spPr>
        <p:style>
          <a:lnRef idx="0">
            <a:scrgbClr r="0" g="0" b="0"/>
          </a:lnRef>
          <a:fillRef idx="0">
            <a:scrgbClr r="0" g="0" b="0"/>
          </a:fillRef>
          <a:effectRef idx="0">
            <a:scrgbClr r="0" g="0" b="0"/>
          </a:effectRef>
          <a:fontRef idx="minor"/>
        </p:style>
        <p:txBody>
          <a:bodyPr lIns="870823080" tIns="195120" rIns="870823080" bIns="1951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www.yourwebsite.com</a:t>
            </a:r>
            <a:endParaRPr lang="en-US" sz="1000" b="0" strike="noStrike" spc="-1">
              <a:solidFill>
                <a:srgbClr val="FFFFFF"/>
              </a:solidFill>
              <a:latin typeface="OpenSymbol"/>
            </a:endParaRPr>
          </a:p>
        </p:txBody>
      </p:sp>
      <p:cxnSp>
        <p:nvCxnSpPr>
          <p:cNvPr id="121" name="Google Shape;314;p42"/>
          <p:cNvCxnSpPr/>
          <p:nvPr/>
        </p:nvCxnSpPr>
        <p:spPr>
          <a:xfrm>
            <a:off x="1430640" y="4799880"/>
            <a:ext cx="8245800" cy="360"/>
          </a:xfrm>
          <a:prstGeom prst="straightConnector1">
            <a:avLst/>
          </a:prstGeom>
          <a:ln w="9525">
            <a:solidFill>
              <a:srgbClr val="FFFFFF"/>
            </a:solidFill>
            <a:round/>
          </a:ln>
        </p:spPr>
      </p:cxnSp>
      <p:pic>
        <p:nvPicPr>
          <p:cNvPr id="4098" name="Picture 2" descr="GitHub Logo, symbol, meaning, history, PNG, brand">
            <a:extLst>
              <a:ext uri="{FF2B5EF4-FFF2-40B4-BE49-F238E27FC236}">
                <a16:creationId xmlns:a16="http://schemas.microsoft.com/office/drawing/2014/main" id="{CA6A6B65-37C1-7EE1-4E4E-F163DB333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568" y="995989"/>
            <a:ext cx="3421992" cy="19248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nkedIn Logo Icons for Your Website">
            <a:extLst>
              <a:ext uri="{FF2B5EF4-FFF2-40B4-BE49-F238E27FC236}">
                <a16:creationId xmlns:a16="http://schemas.microsoft.com/office/drawing/2014/main" id="{227309B8-0846-F01B-3402-F2B381BBB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646" y="993376"/>
            <a:ext cx="2048804" cy="2048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Google Shape;157;p31"/>
          <p:cNvPicPr/>
          <p:nvPr/>
        </p:nvPicPr>
        <p:blipFill>
          <a:blip r:embed="rId2"/>
          <a:srcRect l="16568" r="16573"/>
          <a:stretch/>
        </p:blipFill>
        <p:spPr>
          <a:xfrm>
            <a:off x="0" y="1476720"/>
            <a:ext cx="4294440" cy="3666240"/>
          </a:xfrm>
          <a:prstGeom prst="rect">
            <a:avLst/>
          </a:prstGeom>
          <a:ln w="0">
            <a:noFill/>
          </a:ln>
        </p:spPr>
      </p:pic>
      <p:sp>
        <p:nvSpPr>
          <p:cNvPr id="77" name="PlaceHolder 1"/>
          <p:cNvSpPr>
            <a:spLocks noGrp="1"/>
          </p:cNvSpPr>
          <p:nvPr>
            <p:ph type="title"/>
          </p:nvPr>
        </p:nvSpPr>
        <p:spPr>
          <a:xfrm>
            <a:off x="809640" y="542880"/>
            <a:ext cx="761976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2600" b="0" strike="noStrike" spc="-1" dirty="0">
                <a:solidFill>
                  <a:schemeClr val="dk1"/>
                </a:solidFill>
                <a:latin typeface="Syne SemiBold"/>
                <a:ea typeface="Syne SemiBold"/>
              </a:rPr>
              <a:t>Nexus Contact Manager</a:t>
            </a:r>
            <a:endParaRPr lang="fr-FR" sz="2600" b="0" strike="noStrike" spc="-1" dirty="0">
              <a:solidFill>
                <a:schemeClr val="dk1"/>
              </a:solidFill>
              <a:latin typeface="Arial"/>
            </a:endParaRPr>
          </a:p>
        </p:txBody>
      </p:sp>
      <p:sp>
        <p:nvSpPr>
          <p:cNvPr id="78" name="PlaceHolder 2"/>
          <p:cNvSpPr>
            <a:spLocks noGrp="1"/>
          </p:cNvSpPr>
          <p:nvPr>
            <p:ph type="subTitle"/>
          </p:nvPr>
        </p:nvSpPr>
        <p:spPr>
          <a:xfrm>
            <a:off x="4924440" y="1476360"/>
            <a:ext cx="3504960" cy="2190240"/>
          </a:xfrm>
          <a:prstGeom prst="rect">
            <a:avLst/>
          </a:prstGeom>
          <a:noFill/>
          <a:ln w="0">
            <a:noFill/>
          </a:ln>
        </p:spPr>
        <p:txBody>
          <a:bodyPr lIns="91440" tIns="91440" rIns="91440" bIns="91440" anchor="t">
            <a:normAutofit/>
          </a:bodyPr>
          <a:lstStyle/>
          <a:p>
            <a:pPr marL="400050" indent="-171450">
              <a:lnSpc>
                <a:spcPct val="100000"/>
              </a:lnSpc>
              <a:tabLst>
                <a:tab pos="0" algn="l"/>
              </a:tabLst>
            </a:pPr>
            <a:r>
              <a:rPr lang="en" sz="1200" spc="-1" dirty="0">
                <a:solidFill>
                  <a:schemeClr val="dk1"/>
                </a:solidFill>
                <a:latin typeface="Albert Sans"/>
                <a:ea typeface="Albert Sans"/>
              </a:rPr>
              <a:t>This program is a personal contact manager.</a:t>
            </a:r>
          </a:p>
          <a:p>
            <a:pPr marL="400050" indent="-171450">
              <a:lnSpc>
                <a:spcPct val="100000"/>
              </a:lnSpc>
              <a:tabLst>
                <a:tab pos="0" algn="l"/>
              </a:tabLst>
            </a:pPr>
            <a:endParaRPr lang="en" sz="1200" spc="-1" dirty="0">
              <a:solidFill>
                <a:schemeClr val="dk1"/>
              </a:solidFill>
              <a:latin typeface="Albert Sans"/>
            </a:endParaRPr>
          </a:p>
          <a:p>
            <a:pPr marL="400050" indent="-171450">
              <a:lnSpc>
                <a:spcPct val="100000"/>
              </a:lnSpc>
              <a:tabLst>
                <a:tab pos="0" algn="l"/>
              </a:tabLst>
            </a:pPr>
            <a:r>
              <a:rPr lang="en" sz="1200" spc="-1" dirty="0">
                <a:solidFill>
                  <a:schemeClr val="dk1"/>
                </a:solidFill>
                <a:latin typeface="Albert Sans"/>
              </a:rPr>
              <a:t>A user will be able to create an account. An account will allow a user to add their own contacts. </a:t>
            </a:r>
          </a:p>
          <a:p>
            <a:pPr marL="400050" indent="-171450">
              <a:lnSpc>
                <a:spcPct val="100000"/>
              </a:lnSpc>
              <a:tabLst>
                <a:tab pos="0" algn="l"/>
              </a:tabLst>
            </a:pPr>
            <a:endParaRPr lang="en" sz="1200" spc="-1" dirty="0">
              <a:solidFill>
                <a:schemeClr val="dk1"/>
              </a:solidFill>
              <a:latin typeface="Albert Sans"/>
            </a:endParaRPr>
          </a:p>
          <a:p>
            <a:pPr marL="400050" indent="-171450">
              <a:lnSpc>
                <a:spcPct val="100000"/>
              </a:lnSpc>
              <a:tabLst>
                <a:tab pos="0" algn="l"/>
              </a:tabLst>
            </a:pPr>
            <a:r>
              <a:rPr lang="en" sz="1200" spc="-1" dirty="0">
                <a:solidFill>
                  <a:schemeClr val="dk1"/>
                </a:solidFill>
                <a:latin typeface="Albert Sans"/>
              </a:rPr>
              <a:t>With contacts added, a user will be able to search for, edit, and delete their contacts. </a:t>
            </a:r>
            <a:endParaRPr lang="fr-FR" sz="1200" spc="-1"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714240" y="3581280"/>
            <a:ext cx="7714800" cy="10188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5000" b="0" strike="noStrike" spc="-1">
                <a:solidFill>
                  <a:schemeClr val="dk1"/>
                </a:solidFill>
                <a:latin typeface="Syne SemiBold"/>
                <a:ea typeface="Syne SemiBold"/>
              </a:rPr>
              <a:t>Group Overview</a:t>
            </a:r>
            <a:endParaRPr lang="fr-FR" sz="5000" b="0" strike="noStrike" spc="-1">
              <a:solidFill>
                <a:schemeClr val="dk1"/>
              </a:solidFill>
              <a:latin typeface="Arial"/>
            </a:endParaRPr>
          </a:p>
        </p:txBody>
      </p:sp>
      <p:sp>
        <p:nvSpPr>
          <p:cNvPr id="73" name="PlaceHolder 2"/>
          <p:cNvSpPr>
            <a:spLocks noGrp="1"/>
          </p:cNvSpPr>
          <p:nvPr>
            <p:ph type="title"/>
          </p:nvPr>
        </p:nvSpPr>
        <p:spPr>
          <a:xfrm>
            <a:off x="714240" y="495360"/>
            <a:ext cx="1266480" cy="68544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0" strike="noStrike" spc="-1">
                <a:solidFill>
                  <a:schemeClr val="dk1"/>
                </a:solidFill>
                <a:latin typeface="Syne SemiBold"/>
                <a:ea typeface="Syne SemiBold"/>
              </a:rPr>
              <a:t>01</a:t>
            </a:r>
            <a:endParaRPr lang="fr-FR" sz="4000" b="0" strike="noStrike" spc="-1">
              <a:solidFill>
                <a:schemeClr val="dk1"/>
              </a:solidFill>
              <a:latin typeface="Arial"/>
            </a:endParaRPr>
          </a:p>
        </p:txBody>
      </p:sp>
      <p:sp>
        <p:nvSpPr>
          <p:cNvPr id="74" name="Google Shape;166;p32"/>
          <p:cNvSpPr/>
          <p:nvPr/>
        </p:nvSpPr>
        <p:spPr>
          <a:xfrm>
            <a:off x="304920" y="4600440"/>
            <a:ext cx="1123560" cy="390240"/>
          </a:xfrm>
          <a:prstGeom prst="rect">
            <a:avLst/>
          </a:prstGeom>
          <a:noFill/>
          <a:ln w="0">
            <a:noFill/>
          </a:ln>
        </p:spPr>
        <p:style>
          <a:lnRef idx="0">
            <a:scrgbClr r="0" g="0" b="0"/>
          </a:lnRef>
          <a:fillRef idx="0">
            <a:scrgbClr r="0" g="0" b="0"/>
          </a:fillRef>
          <a:effectRef idx="0">
            <a:scrgbClr r="0" g="0" b="0"/>
          </a:effectRef>
          <a:fontRef idx="minor"/>
        </p:style>
        <p:txBody>
          <a:bodyPr lIns="870823080" tIns="195120" rIns="870823080" bIns="195120" anchor="t">
            <a:normAutofit fontScale="25000" lnSpcReduction="20000"/>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75" name="Google Shape;167;p32"/>
          <p:cNvCxnSpPr/>
          <p:nvPr/>
        </p:nvCxnSpPr>
        <p:spPr>
          <a:xfrm>
            <a:off x="1430640" y="4799880"/>
            <a:ext cx="8245800" cy="360"/>
          </a:xfrm>
          <a:prstGeom prst="straightConnector1">
            <a:avLst/>
          </a:prstGeom>
          <a:ln w="9525">
            <a:solidFill>
              <a:srgbClr val="FFFFFF"/>
            </a:solidFill>
            <a:roun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762120" y="790560"/>
            <a:ext cx="761976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dirty="0">
                <a:solidFill>
                  <a:schemeClr val="dk1"/>
                </a:solidFill>
                <a:latin typeface="Syne SemiBold"/>
                <a:ea typeface="Syne SemiBold"/>
              </a:rPr>
              <a:t>			Team Members</a:t>
            </a:r>
            <a:endParaRPr lang="fr-FR" sz="4000" b="0" strike="noStrike" spc="-1" dirty="0">
              <a:solidFill>
                <a:schemeClr val="dk1"/>
              </a:solidFill>
              <a:latin typeface="Arial"/>
            </a:endParaRPr>
          </a:p>
        </p:txBody>
      </p:sp>
      <p:sp>
        <p:nvSpPr>
          <p:cNvPr id="2" name="PlaceHolder 2">
            <a:extLst>
              <a:ext uri="{FF2B5EF4-FFF2-40B4-BE49-F238E27FC236}">
                <a16:creationId xmlns:a16="http://schemas.microsoft.com/office/drawing/2014/main" id="{74FAE4D4-2437-CBB0-68A9-3DE5FE9D1904}"/>
              </a:ext>
            </a:extLst>
          </p:cNvPr>
          <p:cNvSpPr txBox="1">
            <a:spLocks/>
          </p:cNvSpPr>
          <p:nvPr/>
        </p:nvSpPr>
        <p:spPr>
          <a:xfrm>
            <a:off x="634546" y="3710121"/>
            <a:ext cx="7874893" cy="481914"/>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	Sean Kenney – Project Manager</a:t>
            </a:r>
          </a:p>
        </p:txBody>
      </p:sp>
      <p:sp>
        <p:nvSpPr>
          <p:cNvPr id="3" name="PlaceHolder 2">
            <a:extLst>
              <a:ext uri="{FF2B5EF4-FFF2-40B4-BE49-F238E27FC236}">
                <a16:creationId xmlns:a16="http://schemas.microsoft.com/office/drawing/2014/main" id="{0F323A6F-D11B-BED4-FD91-AA5B33C32C97}"/>
              </a:ext>
            </a:extLst>
          </p:cNvPr>
          <p:cNvSpPr txBox="1">
            <a:spLocks/>
          </p:cNvSpPr>
          <p:nvPr/>
        </p:nvSpPr>
        <p:spPr>
          <a:xfrm>
            <a:off x="634546" y="3203492"/>
            <a:ext cx="7874893" cy="481914"/>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					</a:t>
            </a:r>
            <a:r>
              <a:rPr lang="en-US" sz="1200" dirty="0" err="1"/>
              <a:t>Nolphky</a:t>
            </a:r>
            <a:r>
              <a:rPr lang="en-US" sz="1200" dirty="0"/>
              <a:t> Nicolas – Front End</a:t>
            </a:r>
          </a:p>
        </p:txBody>
      </p:sp>
      <p:sp>
        <p:nvSpPr>
          <p:cNvPr id="4" name="PlaceHolder 2">
            <a:extLst>
              <a:ext uri="{FF2B5EF4-FFF2-40B4-BE49-F238E27FC236}">
                <a16:creationId xmlns:a16="http://schemas.microsoft.com/office/drawing/2014/main" id="{B3D6DAE6-EA7A-3896-BB97-76DC1DDCA479}"/>
              </a:ext>
            </a:extLst>
          </p:cNvPr>
          <p:cNvSpPr txBox="1">
            <a:spLocks/>
          </p:cNvSpPr>
          <p:nvPr/>
        </p:nvSpPr>
        <p:spPr>
          <a:xfrm>
            <a:off x="634547" y="2696863"/>
            <a:ext cx="7874893" cy="481914"/>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	Sammy Fares – Front End</a:t>
            </a:r>
          </a:p>
        </p:txBody>
      </p:sp>
      <p:sp>
        <p:nvSpPr>
          <p:cNvPr id="5" name="PlaceHolder 2">
            <a:extLst>
              <a:ext uri="{FF2B5EF4-FFF2-40B4-BE49-F238E27FC236}">
                <a16:creationId xmlns:a16="http://schemas.microsoft.com/office/drawing/2014/main" id="{D36B584B-23D5-3F42-D6B4-5321506A4E50}"/>
              </a:ext>
            </a:extLst>
          </p:cNvPr>
          <p:cNvSpPr txBox="1">
            <a:spLocks/>
          </p:cNvSpPr>
          <p:nvPr/>
        </p:nvSpPr>
        <p:spPr>
          <a:xfrm>
            <a:off x="634550" y="2190234"/>
            <a:ext cx="7874893" cy="481914"/>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					Shane Solomon-Hollett – API</a:t>
            </a:r>
          </a:p>
        </p:txBody>
      </p:sp>
      <p:sp>
        <p:nvSpPr>
          <p:cNvPr id="6" name="PlaceHolder 2">
            <a:extLst>
              <a:ext uri="{FF2B5EF4-FFF2-40B4-BE49-F238E27FC236}">
                <a16:creationId xmlns:a16="http://schemas.microsoft.com/office/drawing/2014/main" id="{5165F59B-7841-B8CC-4CE0-15274099A8C8}"/>
              </a:ext>
            </a:extLst>
          </p:cNvPr>
          <p:cNvSpPr txBox="1">
            <a:spLocks/>
          </p:cNvSpPr>
          <p:nvPr/>
        </p:nvSpPr>
        <p:spPr>
          <a:xfrm>
            <a:off x="634548" y="1683605"/>
            <a:ext cx="7874893" cy="481914"/>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	Youri Antoine – API/Database</a:t>
            </a:r>
          </a:p>
        </p:txBody>
      </p:sp>
      <p:pic>
        <p:nvPicPr>
          <p:cNvPr id="8" name="Picture 7" descr="A person smiling for the camera&#10;&#10;AI-generated content may be incorrect.">
            <a:extLst>
              <a:ext uri="{FF2B5EF4-FFF2-40B4-BE49-F238E27FC236}">
                <a16:creationId xmlns:a16="http://schemas.microsoft.com/office/drawing/2014/main" id="{CD4046BE-37F3-6C22-A20C-E6ADA3066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120" y="3487703"/>
            <a:ext cx="717405" cy="926750"/>
          </a:xfrm>
          <a:prstGeom prst="rect">
            <a:avLst/>
          </a:prstGeom>
        </p:spPr>
        <p:style>
          <a:lnRef idx="2">
            <a:schemeClr val="accent1">
              <a:shade val="15000"/>
            </a:schemeClr>
          </a:lnRef>
          <a:fillRef idx="1">
            <a:schemeClr val="accent1"/>
          </a:fillRef>
          <a:effectRef idx="0">
            <a:schemeClr val="accent1"/>
          </a:effectRef>
          <a:fontRef idx="minor">
            <a:schemeClr val="lt1"/>
          </a:fontRef>
        </p:style>
      </p:pic>
      <p:pic>
        <p:nvPicPr>
          <p:cNvPr id="1026" name="Picture 2" descr="Image">
            <a:extLst>
              <a:ext uri="{FF2B5EF4-FFF2-40B4-BE49-F238E27FC236}">
                <a16:creationId xmlns:a16="http://schemas.microsoft.com/office/drawing/2014/main" id="{8F63102B-3F5C-D129-CC4E-474DCAEBF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864" y="3015609"/>
            <a:ext cx="1173149" cy="11764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2CBA43E-191A-CD8D-56BE-62FF8D3E8271}"/>
              </a:ext>
            </a:extLst>
          </p:cNvPr>
          <p:cNvPicPr>
            <a:picLocks noChangeAspect="1"/>
          </p:cNvPicPr>
          <p:nvPr/>
        </p:nvPicPr>
        <p:blipFill>
          <a:blip r:embed="rId4"/>
          <a:stretch>
            <a:fillRect/>
          </a:stretch>
        </p:blipFill>
        <p:spPr>
          <a:xfrm>
            <a:off x="778114" y="2530314"/>
            <a:ext cx="701411" cy="815013"/>
          </a:xfrm>
          <a:prstGeom prst="rect">
            <a:avLst/>
          </a:prstGeom>
        </p:spPr>
      </p:pic>
      <p:pic>
        <p:nvPicPr>
          <p:cNvPr id="9" name="Picture 8">
            <a:extLst>
              <a:ext uri="{FF2B5EF4-FFF2-40B4-BE49-F238E27FC236}">
                <a16:creationId xmlns:a16="http://schemas.microsoft.com/office/drawing/2014/main" id="{0AB57FFB-CC0F-2AA6-E235-3EF083064BA8}"/>
              </a:ext>
            </a:extLst>
          </p:cNvPr>
          <p:cNvPicPr>
            <a:picLocks noChangeAspect="1"/>
          </p:cNvPicPr>
          <p:nvPr/>
        </p:nvPicPr>
        <p:blipFill>
          <a:blip r:embed="rId5"/>
          <a:stretch>
            <a:fillRect/>
          </a:stretch>
        </p:blipFill>
        <p:spPr>
          <a:xfrm>
            <a:off x="868265" y="1540790"/>
            <a:ext cx="611260" cy="815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714240" y="3581280"/>
            <a:ext cx="7714800" cy="10188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5000" b="0" strike="noStrike" spc="-1">
                <a:solidFill>
                  <a:schemeClr val="dk1"/>
                </a:solidFill>
                <a:latin typeface="Syne SemiBold"/>
                <a:ea typeface="Syne SemiBold"/>
              </a:rPr>
              <a:t>Technical Aspects</a:t>
            </a:r>
            <a:endParaRPr lang="fr-FR" sz="5000" b="0" strike="noStrike" spc="-1">
              <a:solidFill>
                <a:schemeClr val="dk1"/>
              </a:solidFill>
              <a:latin typeface="Arial"/>
            </a:endParaRPr>
          </a:p>
        </p:txBody>
      </p:sp>
      <p:sp>
        <p:nvSpPr>
          <p:cNvPr id="84" name="PlaceHolder 2"/>
          <p:cNvSpPr>
            <a:spLocks noGrp="1"/>
          </p:cNvSpPr>
          <p:nvPr>
            <p:ph type="title"/>
          </p:nvPr>
        </p:nvSpPr>
        <p:spPr>
          <a:xfrm>
            <a:off x="714240" y="495360"/>
            <a:ext cx="1266480" cy="68544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0" strike="noStrike" spc="-1">
                <a:solidFill>
                  <a:schemeClr val="dk1"/>
                </a:solidFill>
                <a:latin typeface="Syne SemiBold"/>
                <a:ea typeface="Syne SemiBold"/>
              </a:rPr>
              <a:t>02</a:t>
            </a:r>
            <a:endParaRPr lang="fr-FR" sz="4000" b="0" strike="noStrike" spc="-1">
              <a:solidFill>
                <a:schemeClr val="dk1"/>
              </a:solidFill>
              <a:latin typeface="Arial"/>
            </a:endParaRPr>
          </a:p>
        </p:txBody>
      </p:sp>
      <p:sp>
        <p:nvSpPr>
          <p:cNvPr id="85" name="Google Shape;166;p32"/>
          <p:cNvSpPr/>
          <p:nvPr/>
        </p:nvSpPr>
        <p:spPr>
          <a:xfrm>
            <a:off x="304920" y="4600440"/>
            <a:ext cx="1123560" cy="390240"/>
          </a:xfrm>
          <a:prstGeom prst="rect">
            <a:avLst/>
          </a:prstGeom>
          <a:noFill/>
          <a:ln w="0">
            <a:noFill/>
          </a:ln>
        </p:spPr>
        <p:style>
          <a:lnRef idx="0">
            <a:scrgbClr r="0" g="0" b="0"/>
          </a:lnRef>
          <a:fillRef idx="0">
            <a:scrgbClr r="0" g="0" b="0"/>
          </a:fillRef>
          <a:effectRef idx="0">
            <a:scrgbClr r="0" g="0" b="0"/>
          </a:effectRef>
          <a:fontRef idx="minor"/>
        </p:style>
        <p:txBody>
          <a:bodyPr lIns="870823080" tIns="195120" rIns="870823080" bIns="195120" anchor="t">
            <a:normAutofit fontScale="25000" lnSpcReduction="20000"/>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86" name="Google Shape;167;p32"/>
          <p:cNvCxnSpPr/>
          <p:nvPr/>
        </p:nvCxnSpPr>
        <p:spPr>
          <a:xfrm>
            <a:off x="1430640" y="4799880"/>
            <a:ext cx="8245800" cy="360"/>
          </a:xfrm>
          <a:prstGeom prst="straightConnector1">
            <a:avLst/>
          </a:prstGeom>
          <a:ln w="9525">
            <a:solidFill>
              <a:srgbClr val="FFFFFF"/>
            </a:solidFill>
            <a:roun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762120" y="523038"/>
            <a:ext cx="7619760" cy="962322"/>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0" strike="noStrike" spc="-1" dirty="0">
                <a:solidFill>
                  <a:schemeClr val="dk1"/>
                </a:solidFill>
                <a:latin typeface="Syne SemiBold"/>
                <a:ea typeface="Syne SemiBold"/>
              </a:rPr>
              <a:t>			Tech Frameworks</a:t>
            </a:r>
            <a:endParaRPr lang="fr-FR" sz="4000" b="0" strike="noStrike" spc="-1" dirty="0">
              <a:solidFill>
                <a:schemeClr val="dk1"/>
              </a:solidFill>
              <a:latin typeface="Arial"/>
            </a:endParaRPr>
          </a:p>
        </p:txBody>
      </p:sp>
      <p:sp>
        <p:nvSpPr>
          <p:cNvPr id="88" name="PlaceHolder 2"/>
          <p:cNvSpPr>
            <a:spLocks noGrp="1"/>
          </p:cNvSpPr>
          <p:nvPr>
            <p:ph/>
          </p:nvPr>
        </p:nvSpPr>
        <p:spPr>
          <a:xfrm>
            <a:off x="582131" y="4220306"/>
            <a:ext cx="7979738" cy="461204"/>
          </a:xfrm>
          <a:prstGeom prst="rect">
            <a:avLst/>
          </a:prstGeom>
          <a:noFill/>
          <a:ln w="0">
            <a:noFill/>
          </a:ln>
        </p:spPr>
        <p:txBody>
          <a:bodyPr lIns="91440" tIns="91440" rIns="91440" bIns="91440" anchor="t">
            <a:normAutofit/>
          </a:bodyPr>
          <a:lstStyle/>
          <a:p>
            <a:pPr marL="0" indent="0">
              <a:buNone/>
            </a:pPr>
            <a:r>
              <a:rPr lang="en-US" sz="1200" b="1" dirty="0"/>
              <a:t>Canva</a:t>
            </a:r>
            <a:r>
              <a:rPr lang="en-US" sz="1200" dirty="0"/>
              <a:t> and </a:t>
            </a:r>
            <a:r>
              <a:rPr lang="en-US" sz="1200" b="1" dirty="0" err="1"/>
              <a:t>GanttPro</a:t>
            </a:r>
            <a:r>
              <a:rPr lang="en-US" sz="1200" dirty="0"/>
              <a:t> – Charts and Diagrams</a:t>
            </a:r>
          </a:p>
        </p:txBody>
      </p:sp>
      <p:pic>
        <p:nvPicPr>
          <p:cNvPr id="1026" name="Picture 2">
            <a:extLst>
              <a:ext uri="{FF2B5EF4-FFF2-40B4-BE49-F238E27FC236}">
                <a16:creationId xmlns:a16="http://schemas.microsoft.com/office/drawing/2014/main" id="{DDCAF0ED-7DF5-2010-DF01-4DAF6DF274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6634" y="1182290"/>
            <a:ext cx="767789" cy="430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F93FBD-8A58-1F42-B39E-94EF14867A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856" y="1643509"/>
            <a:ext cx="566557" cy="566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spiration - Godaddy Logo Facts, Meaning, History &amp; PNG - LogoCharts ...">
            <a:extLst>
              <a:ext uri="{FF2B5EF4-FFF2-40B4-BE49-F238E27FC236}">
                <a16:creationId xmlns:a16="http://schemas.microsoft.com/office/drawing/2014/main" id="{206ECDD4-60AE-2F07-DBF3-ED30CBEBC2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5272" y="2408369"/>
            <a:ext cx="994397" cy="2832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8BDB726-987F-5548-92A4-1B731713B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484" y="2712856"/>
            <a:ext cx="482978" cy="4829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waggerHub_Logo_Horizontal_Color – Edgenexus App Store">
            <a:extLst>
              <a:ext uri="{FF2B5EF4-FFF2-40B4-BE49-F238E27FC236}">
                <a16:creationId xmlns:a16="http://schemas.microsoft.com/office/drawing/2014/main" id="{CB2CCEA7-6F3A-DD60-F2BF-FAE914F2BB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0331" y="2844470"/>
            <a:ext cx="1293915" cy="3277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o W3Schools – Logos PNG">
            <a:extLst>
              <a:ext uri="{FF2B5EF4-FFF2-40B4-BE49-F238E27FC236}">
                <a16:creationId xmlns:a16="http://schemas.microsoft.com/office/drawing/2014/main" id="{F864AFC3-4CAC-2705-6735-F6C26B0B82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4760" y="3215286"/>
            <a:ext cx="482979" cy="4829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nva Logo PNG Images For Free Download - Freelogopng">
            <a:extLst>
              <a:ext uri="{FF2B5EF4-FFF2-40B4-BE49-F238E27FC236}">
                <a16:creationId xmlns:a16="http://schemas.microsoft.com/office/drawing/2014/main" id="{B31A4056-C2BF-94D8-D8F4-8CEB78673D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155" y="3786488"/>
            <a:ext cx="482979" cy="4829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est Gantt Chart Software of 2023">
            <a:extLst>
              <a:ext uri="{FF2B5EF4-FFF2-40B4-BE49-F238E27FC236}">
                <a16:creationId xmlns:a16="http://schemas.microsoft.com/office/drawing/2014/main" id="{F477A3C8-AFE2-99E4-EFDD-7897E9659A6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20331" y="4086952"/>
            <a:ext cx="838200" cy="100991"/>
          </a:xfrm>
          <a:prstGeom prst="rect">
            <a:avLst/>
          </a:prstGeom>
          <a:noFill/>
          <a:extLst>
            <a:ext uri="{909E8E84-426E-40DD-AFC4-6F175D3DCCD1}">
              <a14:hiddenFill xmlns:a14="http://schemas.microsoft.com/office/drawing/2010/main">
                <a:solidFill>
                  <a:srgbClr val="FFFFFF"/>
                </a:solidFill>
              </a14:hiddenFill>
            </a:ext>
          </a:extLst>
        </p:spPr>
      </p:pic>
      <p:sp>
        <p:nvSpPr>
          <p:cNvPr id="2" name="PlaceHolder 2">
            <a:extLst>
              <a:ext uri="{FF2B5EF4-FFF2-40B4-BE49-F238E27FC236}">
                <a16:creationId xmlns:a16="http://schemas.microsoft.com/office/drawing/2014/main" id="{307D004B-9CBA-616F-A733-601D406ED719}"/>
              </a:ext>
            </a:extLst>
          </p:cNvPr>
          <p:cNvSpPr txBox="1">
            <a:spLocks/>
          </p:cNvSpPr>
          <p:nvPr/>
        </p:nvSpPr>
        <p:spPr>
          <a:xfrm>
            <a:off x="582131" y="1590542"/>
            <a:ext cx="7979738" cy="461204"/>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b="1" dirty="0" err="1"/>
              <a:t>Github</a:t>
            </a:r>
            <a:r>
              <a:rPr lang="en-US" sz="1200" dirty="0"/>
              <a:t> – Utilized for Source Control</a:t>
            </a:r>
          </a:p>
        </p:txBody>
      </p:sp>
      <p:sp>
        <p:nvSpPr>
          <p:cNvPr id="3" name="PlaceHolder 2">
            <a:extLst>
              <a:ext uri="{FF2B5EF4-FFF2-40B4-BE49-F238E27FC236}">
                <a16:creationId xmlns:a16="http://schemas.microsoft.com/office/drawing/2014/main" id="{E6DB6AAF-83C4-23B4-19A1-4A71BD68C662}"/>
              </a:ext>
            </a:extLst>
          </p:cNvPr>
          <p:cNvSpPr txBox="1">
            <a:spLocks/>
          </p:cNvSpPr>
          <p:nvPr/>
        </p:nvSpPr>
        <p:spPr>
          <a:xfrm>
            <a:off x="582131" y="2112702"/>
            <a:ext cx="7979738" cy="461204"/>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err="1"/>
              <a:t>DigitalOcean</a:t>
            </a:r>
            <a:r>
              <a:rPr lang="en-US" sz="1200" dirty="0"/>
              <a:t> – Droplet hosting</a:t>
            </a:r>
          </a:p>
        </p:txBody>
      </p:sp>
      <p:sp>
        <p:nvSpPr>
          <p:cNvPr id="4" name="PlaceHolder 2">
            <a:extLst>
              <a:ext uri="{FF2B5EF4-FFF2-40B4-BE49-F238E27FC236}">
                <a16:creationId xmlns:a16="http://schemas.microsoft.com/office/drawing/2014/main" id="{E19E6E55-313D-F73D-8249-C4C8912BA77C}"/>
              </a:ext>
            </a:extLst>
          </p:cNvPr>
          <p:cNvSpPr txBox="1">
            <a:spLocks/>
          </p:cNvSpPr>
          <p:nvPr/>
        </p:nvSpPr>
        <p:spPr>
          <a:xfrm>
            <a:off x="582131" y="2638631"/>
            <a:ext cx="7979738" cy="461204"/>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b="1" dirty="0"/>
              <a:t>GoDaddy</a:t>
            </a:r>
            <a:r>
              <a:rPr lang="en-US" sz="1200" dirty="0"/>
              <a:t> – Domain Provider</a:t>
            </a:r>
          </a:p>
        </p:txBody>
      </p:sp>
      <p:sp>
        <p:nvSpPr>
          <p:cNvPr id="5" name="PlaceHolder 2">
            <a:extLst>
              <a:ext uri="{FF2B5EF4-FFF2-40B4-BE49-F238E27FC236}">
                <a16:creationId xmlns:a16="http://schemas.microsoft.com/office/drawing/2014/main" id="{108D328E-2E3F-5B97-C18B-3901EA2283F3}"/>
              </a:ext>
            </a:extLst>
          </p:cNvPr>
          <p:cNvSpPr txBox="1">
            <a:spLocks/>
          </p:cNvSpPr>
          <p:nvPr/>
        </p:nvSpPr>
        <p:spPr>
          <a:xfrm>
            <a:off x="555897" y="3168448"/>
            <a:ext cx="7979738" cy="461204"/>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t>Postman</a:t>
            </a:r>
            <a:r>
              <a:rPr lang="en-US" sz="1200" dirty="0"/>
              <a:t> and </a:t>
            </a:r>
            <a:r>
              <a:rPr lang="en-US" sz="1200" b="1" dirty="0" err="1"/>
              <a:t>Swaggerhub</a:t>
            </a:r>
            <a:r>
              <a:rPr lang="en-US" sz="1200" dirty="0"/>
              <a:t> – API documentation and testing</a:t>
            </a:r>
          </a:p>
        </p:txBody>
      </p:sp>
      <p:sp>
        <p:nvSpPr>
          <p:cNvPr id="6" name="PlaceHolder 2">
            <a:extLst>
              <a:ext uri="{FF2B5EF4-FFF2-40B4-BE49-F238E27FC236}">
                <a16:creationId xmlns:a16="http://schemas.microsoft.com/office/drawing/2014/main" id="{132E62A8-FB44-CF5C-E641-A2463FA30744}"/>
              </a:ext>
            </a:extLst>
          </p:cNvPr>
          <p:cNvSpPr txBox="1">
            <a:spLocks/>
          </p:cNvSpPr>
          <p:nvPr/>
        </p:nvSpPr>
        <p:spPr>
          <a:xfrm>
            <a:off x="555897" y="3694377"/>
            <a:ext cx="7979738" cy="461204"/>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Other Resources – Coding support</a:t>
            </a:r>
          </a:p>
        </p:txBody>
      </p:sp>
      <p:pic>
        <p:nvPicPr>
          <p:cNvPr id="2052" name="Picture 4">
            <a:extLst>
              <a:ext uri="{FF2B5EF4-FFF2-40B4-BE49-F238E27FC236}">
                <a16:creationId xmlns:a16="http://schemas.microsoft.com/office/drawing/2014/main" id="{E26B1F40-1748-6A6D-EC34-F8FC161B72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3275" y="3248568"/>
            <a:ext cx="613412" cy="42962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e type drawio&quot; Icon - Download for free – Iconduck">
            <a:extLst>
              <a:ext uri="{FF2B5EF4-FFF2-40B4-BE49-F238E27FC236}">
                <a16:creationId xmlns:a16="http://schemas.microsoft.com/office/drawing/2014/main" id="{E5E4FBC2-A207-C06C-FD93-E73785B068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9728" y="3698265"/>
            <a:ext cx="590654" cy="5906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681BBC-5186-B45B-602D-D43D5BD6DE38}"/>
              </a:ext>
            </a:extLst>
          </p:cNvPr>
          <p:cNvSpPr txBox="1"/>
          <p:nvPr/>
        </p:nvSpPr>
        <p:spPr>
          <a:xfrm>
            <a:off x="6049108" y="4481962"/>
            <a:ext cx="1871025" cy="276999"/>
          </a:xfrm>
          <a:prstGeom prst="rect">
            <a:avLst/>
          </a:prstGeom>
          <a:noFill/>
        </p:spPr>
        <p:txBody>
          <a:bodyPr wrap="none" rtlCol="0">
            <a:spAutoFit/>
          </a:bodyPr>
          <a:lstStyle/>
          <a:p>
            <a:r>
              <a:rPr lang="en-US" sz="1200" dirty="0"/>
              <a:t>Communication &amp; Collab</a:t>
            </a:r>
          </a:p>
        </p:txBody>
      </p:sp>
      <p:pic>
        <p:nvPicPr>
          <p:cNvPr id="2060" name="Picture 12" descr="Discord round logo transparent PNG - StickPNG">
            <a:extLst>
              <a:ext uri="{FF2B5EF4-FFF2-40B4-BE49-F238E27FC236}">
                <a16:creationId xmlns:a16="http://schemas.microsoft.com/office/drawing/2014/main" id="{2CE9AF34-BBAE-3E1F-7E05-B8487CC3EB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1939" y="4015552"/>
            <a:ext cx="590655" cy="4424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762120" y="790560"/>
            <a:ext cx="761976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a:solidFill>
                  <a:schemeClr val="dk1"/>
                </a:solidFill>
                <a:latin typeface="Syne SemiBold"/>
                <a:ea typeface="Syne SemiBold"/>
              </a:rPr>
              <a:t>Challenges Faced</a:t>
            </a:r>
            <a:endParaRPr lang="fr-FR" sz="4000" b="0" strike="noStrike" spc="-1">
              <a:solidFill>
                <a:schemeClr val="dk1"/>
              </a:solidFill>
              <a:latin typeface="Arial"/>
            </a:endParaRPr>
          </a:p>
        </p:txBody>
      </p:sp>
      <p:sp>
        <p:nvSpPr>
          <p:cNvPr id="93" name="PlaceHolder 2"/>
          <p:cNvSpPr>
            <a:spLocks noGrp="1"/>
          </p:cNvSpPr>
          <p:nvPr>
            <p:ph/>
          </p:nvPr>
        </p:nvSpPr>
        <p:spPr>
          <a:xfrm>
            <a:off x="4578888" y="1618406"/>
            <a:ext cx="3802992" cy="2732789"/>
          </a:xfrm>
          <a:prstGeom prst="rect">
            <a:avLst/>
          </a:prstGeom>
          <a:noFill/>
          <a:ln w="0">
            <a:noFill/>
          </a:ln>
        </p:spPr>
        <p:txBody>
          <a:bodyPr lIns="91440" tIns="91440" rIns="91440" bIns="91440" anchor="t">
            <a:normAutofit lnSpcReduction="10000"/>
          </a:bodyPr>
          <a:lstStyle/>
          <a:p>
            <a:pPr indent="0">
              <a:lnSpc>
                <a:spcPct val="100000"/>
              </a:lnSpc>
              <a:buNone/>
              <a:tabLst>
                <a:tab pos="0" algn="l"/>
              </a:tabLst>
            </a:pPr>
            <a:r>
              <a:rPr lang="en" sz="1200" spc="-1" dirty="0">
                <a:solidFill>
                  <a:schemeClr val="dk1"/>
                </a:solidFill>
                <a:latin typeface="Albert Sans"/>
              </a:rPr>
              <a:t>Those challenges did provide opportunities to work well together: </a:t>
            </a:r>
          </a:p>
          <a:p>
            <a:pPr marL="400050" indent="-171450">
              <a:lnSpc>
                <a:spcPct val="100000"/>
              </a:lnSpc>
              <a:tabLst>
                <a:tab pos="0" algn="l"/>
              </a:tabLst>
            </a:pPr>
            <a:endParaRPr lang="en" sz="1200" spc="-1" dirty="0">
              <a:solidFill>
                <a:schemeClr val="dk1"/>
              </a:solidFill>
              <a:latin typeface="Albert Sans"/>
            </a:endParaRPr>
          </a:p>
          <a:p>
            <a:pPr marL="400050" indent="-171450">
              <a:lnSpc>
                <a:spcPct val="100000"/>
              </a:lnSpc>
              <a:tabLst>
                <a:tab pos="0" algn="l"/>
              </a:tabLst>
            </a:pPr>
            <a:r>
              <a:rPr lang="en" sz="1200" spc="-1" dirty="0">
                <a:solidFill>
                  <a:schemeClr val="dk1"/>
                </a:solidFill>
                <a:latin typeface="Albert Sans"/>
              </a:rPr>
              <a:t>Strong collaboration between roles in frontend/backend.</a:t>
            </a:r>
          </a:p>
          <a:p>
            <a:pPr marL="400050" indent="-171450">
              <a:lnSpc>
                <a:spcPct val="100000"/>
              </a:lnSpc>
              <a:tabLst>
                <a:tab pos="0" algn="l"/>
              </a:tabLst>
            </a:pPr>
            <a:r>
              <a:rPr lang="en" sz="1200" spc="-1" dirty="0">
                <a:solidFill>
                  <a:schemeClr val="dk1"/>
                </a:solidFill>
                <a:latin typeface="Albert Sans"/>
              </a:rPr>
              <a:t>Finding and applying solutions together.</a:t>
            </a:r>
          </a:p>
          <a:p>
            <a:pPr marL="400050" indent="-171450">
              <a:lnSpc>
                <a:spcPct val="100000"/>
              </a:lnSpc>
              <a:tabLst>
                <a:tab pos="0" algn="l"/>
              </a:tabLst>
            </a:pPr>
            <a:r>
              <a:rPr lang="en-US" sz="1200" spc="-1" dirty="0">
                <a:solidFill>
                  <a:schemeClr val="dk1"/>
                </a:solidFill>
                <a:latin typeface="Albert Sans"/>
              </a:rPr>
              <a:t>W</a:t>
            </a:r>
            <a:r>
              <a:rPr lang="en" sz="1200" spc="-1" dirty="0" err="1">
                <a:solidFill>
                  <a:schemeClr val="dk1"/>
                </a:solidFill>
                <a:latin typeface="Albert Sans"/>
              </a:rPr>
              <a:t>ritng</a:t>
            </a:r>
            <a:r>
              <a:rPr lang="en" sz="1200" spc="-1" dirty="0">
                <a:solidFill>
                  <a:schemeClr val="dk1"/>
                </a:solidFill>
                <a:latin typeface="Albert Sans"/>
              </a:rPr>
              <a:t> out Documentation , (KB) for everyone to stay aligned</a:t>
            </a:r>
          </a:p>
          <a:p>
            <a:pPr marL="400050" indent="-171450">
              <a:lnSpc>
                <a:spcPct val="100000"/>
              </a:lnSpc>
              <a:tabLst>
                <a:tab pos="0" algn="l"/>
              </a:tabLst>
            </a:pPr>
            <a:r>
              <a:rPr lang="en" sz="1200" spc="-1" dirty="0">
                <a:solidFill>
                  <a:schemeClr val="dk1"/>
                </a:solidFill>
                <a:latin typeface="Albert Sans"/>
              </a:rPr>
              <a:t>Hand on problem solving during live server errors</a:t>
            </a:r>
          </a:p>
          <a:p>
            <a:pPr marL="400050" indent="-171450">
              <a:lnSpc>
                <a:spcPct val="100000"/>
              </a:lnSpc>
              <a:tabLst>
                <a:tab pos="0" algn="l"/>
              </a:tabLst>
            </a:pPr>
            <a:r>
              <a:rPr lang="en" sz="1200" spc="-1" dirty="0">
                <a:solidFill>
                  <a:schemeClr val="dk1"/>
                </a:solidFill>
                <a:latin typeface="Albert Sans"/>
              </a:rPr>
              <a:t>Quality Assurance Meetings</a:t>
            </a:r>
          </a:p>
        </p:txBody>
      </p:sp>
      <p:sp>
        <p:nvSpPr>
          <p:cNvPr id="2" name="PlaceHolder 2">
            <a:extLst>
              <a:ext uri="{FF2B5EF4-FFF2-40B4-BE49-F238E27FC236}">
                <a16:creationId xmlns:a16="http://schemas.microsoft.com/office/drawing/2014/main" id="{F2219142-5D04-49A5-8B38-6D677F50EC33}"/>
              </a:ext>
            </a:extLst>
          </p:cNvPr>
          <p:cNvSpPr txBox="1">
            <a:spLocks/>
          </p:cNvSpPr>
          <p:nvPr/>
        </p:nvSpPr>
        <p:spPr>
          <a:xfrm>
            <a:off x="762120" y="1618406"/>
            <a:ext cx="3420648" cy="2732789"/>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 sz="1200" spc="-1" dirty="0">
                <a:solidFill>
                  <a:schemeClr val="dk1"/>
                </a:solidFill>
                <a:latin typeface="Albert Sans"/>
              </a:rPr>
              <a:t>Working through the project with vastly different schedules proved challenging with:</a:t>
            </a:r>
          </a:p>
          <a:p>
            <a:pPr marL="400050" indent="-171450">
              <a:lnSpc>
                <a:spcPct val="100000"/>
              </a:lnSpc>
              <a:tabLst>
                <a:tab pos="0" algn="l"/>
              </a:tabLst>
            </a:pPr>
            <a:endParaRPr lang="en" sz="1200" spc="-1" dirty="0">
              <a:solidFill>
                <a:schemeClr val="dk1"/>
              </a:solidFill>
              <a:latin typeface="Albert Sans"/>
            </a:endParaRPr>
          </a:p>
          <a:p>
            <a:pPr marL="400050" indent="-171450">
              <a:lnSpc>
                <a:spcPct val="100000"/>
              </a:lnSpc>
              <a:tabLst>
                <a:tab pos="0" algn="l"/>
              </a:tabLst>
            </a:pPr>
            <a:r>
              <a:rPr lang="en" sz="1200" spc="-1" dirty="0">
                <a:solidFill>
                  <a:schemeClr val="dk1"/>
                </a:solidFill>
                <a:latin typeface="Albert Sans"/>
              </a:rPr>
              <a:t>Scheduling meetings earlier in the process.</a:t>
            </a:r>
          </a:p>
          <a:p>
            <a:pPr marL="400050" indent="-171450">
              <a:lnSpc>
                <a:spcPct val="100000"/>
              </a:lnSpc>
              <a:tabLst>
                <a:tab pos="0" algn="l"/>
              </a:tabLst>
            </a:pPr>
            <a:r>
              <a:rPr lang="en" sz="1200" spc="-1" dirty="0">
                <a:solidFill>
                  <a:schemeClr val="dk1"/>
                </a:solidFill>
                <a:latin typeface="Albert Sans"/>
              </a:rPr>
              <a:t>Delayed communication.</a:t>
            </a:r>
          </a:p>
          <a:p>
            <a:pPr marL="400050" indent="-171450">
              <a:lnSpc>
                <a:spcPct val="100000"/>
              </a:lnSpc>
              <a:tabLst>
                <a:tab pos="0" algn="l"/>
              </a:tabLst>
            </a:pPr>
            <a:r>
              <a:rPr lang="en" sz="1200" spc="-1" dirty="0">
                <a:solidFill>
                  <a:schemeClr val="dk1"/>
                </a:solidFill>
                <a:latin typeface="Albert Sans"/>
              </a:rPr>
              <a:t>Handling unexpected deployment issues</a:t>
            </a:r>
          </a:p>
          <a:p>
            <a:pPr marL="857250" lvl="1" indent="-171450">
              <a:lnSpc>
                <a:spcPct val="100000"/>
              </a:lnSpc>
              <a:tabLst>
                <a:tab pos="0" algn="l"/>
              </a:tabLst>
            </a:pPr>
            <a:r>
              <a:rPr lang="en" sz="800" spc="-1" dirty="0">
                <a:solidFill>
                  <a:schemeClr val="dk1"/>
                </a:solidFill>
                <a:latin typeface="Albert Sans"/>
              </a:rPr>
              <a:t>Git , Apache, Domain setup</a:t>
            </a:r>
          </a:p>
          <a:p>
            <a:pPr indent="0">
              <a:lnSpc>
                <a:spcPct val="100000"/>
              </a:lnSpc>
              <a:buFont typeface="Arial" panose="020B0604020202020204" pitchFamily="34" charset="0"/>
              <a:buNone/>
              <a:tabLst>
                <a:tab pos="0" algn="l"/>
              </a:tabLst>
            </a:pPr>
            <a:endParaRPr lang="fr-FR" sz="1200" spc="-1" dirty="0">
              <a:solidFill>
                <a:srgbClr val="000000"/>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714240" y="3581280"/>
            <a:ext cx="7714800" cy="10188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5000" b="0" strike="noStrike" spc="-1">
                <a:solidFill>
                  <a:schemeClr val="dk1"/>
                </a:solidFill>
                <a:latin typeface="Syne SemiBold"/>
                <a:ea typeface="Syne SemiBold"/>
              </a:rPr>
              <a:t>Project Management</a:t>
            </a:r>
            <a:endParaRPr lang="fr-FR" sz="5000" b="0" strike="noStrike" spc="-1">
              <a:solidFill>
                <a:schemeClr val="dk1"/>
              </a:solidFill>
              <a:latin typeface="Arial"/>
            </a:endParaRPr>
          </a:p>
        </p:txBody>
      </p:sp>
      <p:sp>
        <p:nvSpPr>
          <p:cNvPr id="95" name="PlaceHolder 2"/>
          <p:cNvSpPr>
            <a:spLocks noGrp="1"/>
          </p:cNvSpPr>
          <p:nvPr>
            <p:ph type="title"/>
          </p:nvPr>
        </p:nvSpPr>
        <p:spPr>
          <a:xfrm>
            <a:off x="714240" y="495360"/>
            <a:ext cx="1266480" cy="68544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0" strike="noStrike" spc="-1">
                <a:solidFill>
                  <a:schemeClr val="dk1"/>
                </a:solidFill>
                <a:latin typeface="Syne SemiBold"/>
                <a:ea typeface="Syne SemiBold"/>
              </a:rPr>
              <a:t>03</a:t>
            </a:r>
            <a:endParaRPr lang="fr-FR" sz="4000" b="0" strike="noStrike" spc="-1">
              <a:solidFill>
                <a:schemeClr val="dk1"/>
              </a:solidFill>
              <a:latin typeface="Arial"/>
            </a:endParaRPr>
          </a:p>
        </p:txBody>
      </p:sp>
      <p:sp>
        <p:nvSpPr>
          <p:cNvPr id="96" name="Google Shape;166;p32"/>
          <p:cNvSpPr/>
          <p:nvPr/>
        </p:nvSpPr>
        <p:spPr>
          <a:xfrm>
            <a:off x="304920" y="4600440"/>
            <a:ext cx="1123560" cy="390240"/>
          </a:xfrm>
          <a:prstGeom prst="rect">
            <a:avLst/>
          </a:prstGeom>
          <a:noFill/>
          <a:ln w="0">
            <a:noFill/>
          </a:ln>
        </p:spPr>
        <p:style>
          <a:lnRef idx="0">
            <a:scrgbClr r="0" g="0" b="0"/>
          </a:lnRef>
          <a:fillRef idx="0">
            <a:scrgbClr r="0" g="0" b="0"/>
          </a:fillRef>
          <a:effectRef idx="0">
            <a:scrgbClr r="0" g="0" b="0"/>
          </a:effectRef>
          <a:fontRef idx="minor"/>
        </p:style>
        <p:txBody>
          <a:bodyPr lIns="870823080" tIns="195120" rIns="870823080" bIns="195120" anchor="t">
            <a:normAutofit fontScale="25000" lnSpcReduction="20000"/>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97" name="Google Shape;167;p32"/>
          <p:cNvCxnSpPr/>
          <p:nvPr/>
        </p:nvCxnSpPr>
        <p:spPr>
          <a:xfrm>
            <a:off x="1430640" y="4799880"/>
            <a:ext cx="8245800" cy="360"/>
          </a:xfrm>
          <a:prstGeom prst="straightConnector1">
            <a:avLst/>
          </a:prstGeom>
          <a:ln w="9525">
            <a:solidFill>
              <a:srgbClr val="FFFFFF"/>
            </a:solidFill>
            <a:roun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176904" y="159300"/>
            <a:ext cx="761976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dirty="0">
                <a:solidFill>
                  <a:schemeClr val="dk1"/>
                </a:solidFill>
                <a:latin typeface="Syne SemiBold"/>
                <a:ea typeface="Syne SemiBold"/>
              </a:rPr>
              <a:t>Gantt Chart</a:t>
            </a:r>
            <a:endParaRPr lang="fr-FR" sz="4000" b="0" strike="noStrike" spc="-1" dirty="0">
              <a:solidFill>
                <a:schemeClr val="dk1"/>
              </a:solidFill>
              <a:latin typeface="Arial"/>
            </a:endParaRPr>
          </a:p>
        </p:txBody>
      </p:sp>
      <p:sp>
        <p:nvSpPr>
          <p:cNvPr id="99" name="PlaceHolder 2"/>
          <p:cNvSpPr>
            <a:spLocks noGrp="1"/>
          </p:cNvSpPr>
          <p:nvPr>
            <p:ph/>
          </p:nvPr>
        </p:nvSpPr>
        <p:spPr>
          <a:xfrm>
            <a:off x="3181320" y="2400480"/>
            <a:ext cx="5200200" cy="1952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This slide will present Gantt charts that delineate the project timeline, displaying key milestones, deliverables, and deadlines throughout the Nexus Contact Manager development cycle. The visual representation will aid in understanding project flow and resource allocation.</a:t>
            </a:r>
            <a:endParaRPr lang="fr-FR" sz="1200" b="0" strike="noStrike" spc="-1" dirty="0">
              <a:solidFill>
                <a:srgbClr val="000000"/>
              </a:solidFill>
              <a:latin typeface="Arial"/>
            </a:endParaRPr>
          </a:p>
        </p:txBody>
      </p:sp>
      <p:pic>
        <p:nvPicPr>
          <p:cNvPr id="2" name="Content Placeholder 4" descr="A screenshot of a project&#10;&#10;AI-generated content may be incorrect.">
            <a:extLst>
              <a:ext uri="{FF2B5EF4-FFF2-40B4-BE49-F238E27FC236}">
                <a16:creationId xmlns:a16="http://schemas.microsoft.com/office/drawing/2014/main" id="{D2B46FD0-76C2-5363-974D-D33AEDE20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5236" y="854100"/>
            <a:ext cx="6072367" cy="3977975"/>
          </a:xfrm>
          <a:prstGeom prst="rect">
            <a:avLst/>
          </a:prstGeom>
        </p:spPr>
      </p:pic>
    </p:spTree>
  </p:cSld>
  <p:clrMapOvr>
    <a:masterClrMapping/>
  </p:clrMapOvr>
</p:sld>
</file>

<file path=ppt/theme/theme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8771</TotalTime>
  <Words>630</Words>
  <Application>Microsoft Macintosh PowerPoint</Application>
  <PresentationFormat>On-screen Show (16:9)</PresentationFormat>
  <Paragraphs>82</Paragraphs>
  <Slides>17</Slides>
  <Notes>3</Notes>
  <HiddenSlides>0</HiddenSlides>
  <MMClips>0</MMClips>
  <ScaleCrop>false</ScaleCrop>
  <HeadingPairs>
    <vt:vector size="6" baseType="variant">
      <vt:variant>
        <vt:lpstr>Fonts Used</vt:lpstr>
      </vt:variant>
      <vt:variant>
        <vt:i4>9</vt:i4>
      </vt:variant>
      <vt:variant>
        <vt:lpstr>Theme</vt:lpstr>
      </vt:variant>
      <vt:variant>
        <vt:i4>25</vt:i4>
      </vt:variant>
      <vt:variant>
        <vt:lpstr>Slide Titles</vt:lpstr>
      </vt:variant>
      <vt:variant>
        <vt:i4>17</vt:i4>
      </vt:variant>
    </vt:vector>
  </HeadingPairs>
  <TitlesOfParts>
    <vt:vector size="51" baseType="lpstr">
      <vt:lpstr>Albert Sans</vt:lpstr>
      <vt:lpstr>Aptos</vt:lpstr>
      <vt:lpstr>Arial</vt:lpstr>
      <vt:lpstr>Open Sans</vt:lpstr>
      <vt:lpstr>OpenSymbol</vt:lpstr>
      <vt:lpstr>Symbol</vt:lpstr>
      <vt:lpstr>Syne Medium</vt:lpstr>
      <vt:lpstr>Syne SemiBold</vt:lpstr>
      <vt:lpstr>Wingdings</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Tech Startup by Slidesgo</vt:lpstr>
      <vt:lpstr>Slidesgo Final Pages</vt:lpstr>
      <vt:lpstr>Slidesgo Final Pages</vt:lpstr>
      <vt:lpstr>Slidesgo Final Pages</vt:lpstr>
      <vt:lpstr>Nexus Contact Manager</vt:lpstr>
      <vt:lpstr>Nexus Contact Manager</vt:lpstr>
      <vt:lpstr>Group Overview</vt:lpstr>
      <vt:lpstr>   Team Members</vt:lpstr>
      <vt:lpstr>Technical Aspects</vt:lpstr>
      <vt:lpstr>   Tech Frameworks</vt:lpstr>
      <vt:lpstr>Challenges Faced</vt:lpstr>
      <vt:lpstr>Project Management</vt:lpstr>
      <vt:lpstr>Gantt Chart</vt:lpstr>
      <vt:lpstr>Use Case Diagrams</vt:lpstr>
      <vt:lpstr>Entity Relationship Diagram</vt:lpstr>
      <vt:lpstr>Lighthouse Reports</vt:lpstr>
      <vt:lpstr>PowerPoint Presentation</vt:lpstr>
      <vt:lpstr>API Demo through Swaggerhub</vt:lpstr>
      <vt:lpstr>PowerPoint Presentation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Sean Kenney</dc:creator>
  <cp:lastModifiedBy>Dan Crandall</cp:lastModifiedBy>
  <cp:revision>9</cp:revision>
  <dcterms:modified xsi:type="dcterms:W3CDTF">2025-06-10T15:10:23Z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2025-06-03T15:56:14Z</dcterms:created>
  <dc:creator>Unknown Creator</dc:creator>
  <dc:description/>
  <dc:language>en-US</dc:language>
  <cp:lastModifiedBy>Unknown Creator</cp:lastModifiedBy>
  <dcterms:modified xsi:type="dcterms:W3CDTF">2025-06-03T15:56:14Z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16</vt:r8>
  </property>
</Properties>
</file>